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6"/>
  </p:notesMasterIdLst>
  <p:sldIdLst>
    <p:sldId id="256" r:id="rId2"/>
    <p:sldId id="258" r:id="rId3"/>
    <p:sldId id="257" r:id="rId4"/>
    <p:sldId id="283" r:id="rId5"/>
    <p:sldId id="281" r:id="rId6"/>
    <p:sldId id="269" r:id="rId7"/>
    <p:sldId id="282" r:id="rId8"/>
    <p:sldId id="279" r:id="rId9"/>
    <p:sldId id="284" r:id="rId10"/>
    <p:sldId id="285" r:id="rId11"/>
    <p:sldId id="286" r:id="rId12"/>
    <p:sldId id="287" r:id="rId13"/>
    <p:sldId id="288" r:id="rId14"/>
    <p:sldId id="280" r:id="rId15"/>
  </p:sldIdLst>
  <p:sldSz cx="9144000" cy="5143500" type="screen16x9"/>
  <p:notesSz cx="6858000" cy="9144000"/>
  <p:embeddedFontLst>
    <p:embeddedFont>
      <p:font typeface="Advent Pro Light" panose="020B0604020202020204" charset="0"/>
      <p:regular r:id="rId17"/>
      <p:bold r:id="rId18"/>
    </p:embeddedFont>
    <p:embeddedFont>
      <p:font typeface="Anton" panose="020B0604020202020204" charset="0"/>
      <p:regular r:id="rId19"/>
    </p:embeddedFont>
    <p:embeddedFont>
      <p:font typeface="Fira Sans Condensed Light" panose="020B0604020202020204" charset="0"/>
      <p:regular r:id="rId20"/>
      <p:bold r:id="rId21"/>
      <p:italic r:id="rId22"/>
      <p:boldItalic r:id="rId23"/>
    </p:embeddedFont>
    <p:embeddedFont>
      <p:font typeface="Rajdhani" panose="020B060402020202020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8C91C42-D6BB-4B6E-B84B-B3FF42FF5236}">
  <a:tblStyle styleId="{58C91C42-D6BB-4B6E-B84B-B3FF42FF52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4" d="100"/>
          <a:sy n="124" d="100"/>
        </p:scale>
        <p:origin x="27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7396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2228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6704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142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1017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938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1285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521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9" r:id="rId4"/>
    <p:sldLayoutId id="2147483660" r:id="rId5"/>
    <p:sldLayoutId id="2147483666" r:id="rId6"/>
    <p:sldLayoutId id="214748366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docs.aws.amazon.com/rekognition/latest/dg/rekognition-dg.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160638" y="1266568"/>
            <a:ext cx="4963362" cy="2463082"/>
          </a:xfrm>
          <a:prstGeom prst="rect">
            <a:avLst/>
          </a:prstGeom>
        </p:spPr>
        <p:txBody>
          <a:bodyPr spcFirstLastPara="1" wrap="square" lIns="91425" tIns="91425" rIns="91425" bIns="91425" anchor="b" anchorCtr="0">
            <a:noAutofit/>
          </a:bodyPr>
          <a:lstStyle/>
          <a:p>
            <a:r>
              <a:rPr lang="en-IN" b="1" dirty="0"/>
              <a:t>AWS Rekognition</a:t>
            </a: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pic>
        <p:nvPicPr>
          <p:cNvPr id="7" name="Picture 6">
            <a:extLst>
              <a:ext uri="{FF2B5EF4-FFF2-40B4-BE49-F238E27FC236}">
                <a16:creationId xmlns:a16="http://schemas.microsoft.com/office/drawing/2014/main" id="{7EC58316-5A36-401A-B523-EDD0B66BEFA8}"/>
              </a:ext>
            </a:extLst>
          </p:cNvPr>
          <p:cNvPicPr>
            <a:picLocks noChangeAspect="1"/>
          </p:cNvPicPr>
          <p:nvPr/>
        </p:nvPicPr>
        <p:blipFill rotWithShape="1">
          <a:blip r:embed="rId5"/>
          <a:srcRect l="26784" t="4631" r="26015" b="7135"/>
          <a:stretch/>
        </p:blipFill>
        <p:spPr>
          <a:xfrm>
            <a:off x="262474" y="3578765"/>
            <a:ext cx="1328352" cy="13036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10" name="Google Shape;110;p25"/>
          <p:cNvSpPr txBox="1">
            <a:spLocks noGrp="1"/>
          </p:cNvSpPr>
          <p:nvPr>
            <p:ph type="body" idx="1"/>
          </p:nvPr>
        </p:nvSpPr>
        <p:spPr>
          <a:xfrm>
            <a:off x="719999" y="376882"/>
            <a:ext cx="7994283" cy="4226010"/>
          </a:xfrm>
          <a:prstGeom prst="rect">
            <a:avLst/>
          </a:prstGeom>
          <a:solidFill>
            <a:srgbClr val="0C343D">
              <a:alpha val="56699"/>
            </a:srgbClr>
          </a:solidFill>
        </p:spPr>
        <p:txBody>
          <a:bodyPr spcFirstLastPara="1" wrap="square" lIns="234000" tIns="234000" rIns="234000" bIns="91425" anchor="t" anchorCtr="0">
            <a:noAutofit/>
          </a:bodyPr>
          <a:lstStyle/>
          <a:p>
            <a:pPr marL="0" lvl="0" indent="0" algn="l" rtl="0">
              <a:spcBef>
                <a:spcPts val="0"/>
              </a:spcBef>
              <a:spcAft>
                <a:spcPts val="0"/>
              </a:spcAft>
              <a:buNone/>
            </a:pPr>
            <a:r>
              <a:rPr lang="en-IN" sz="1600" b="1" dirty="0"/>
              <a:t>Lambda function</a:t>
            </a:r>
          </a:p>
          <a:p>
            <a:pPr marL="0" lvl="0" indent="0" algn="l" rtl="0">
              <a:spcBef>
                <a:spcPts val="0"/>
              </a:spcBef>
              <a:spcAft>
                <a:spcPts val="0"/>
              </a:spcAft>
              <a:buNone/>
            </a:pPr>
            <a:endParaRPr lang="en-US" sz="1600" b="1" dirty="0"/>
          </a:p>
          <a:p>
            <a:pPr marL="0" lvl="0" indent="0" algn="l" rtl="0">
              <a:spcBef>
                <a:spcPts val="0"/>
              </a:spcBef>
              <a:spcAft>
                <a:spcPts val="0"/>
              </a:spcAft>
              <a:buNone/>
            </a:pPr>
            <a:r>
              <a:rPr lang="en-US" sz="1400" dirty="0"/>
              <a:t>AWS Lambda lets you run code without provisioning or managing servers.</a:t>
            </a:r>
            <a:r>
              <a:rPr lang="en-US" sz="2000" dirty="0"/>
              <a:t> </a:t>
            </a:r>
            <a:r>
              <a:rPr lang="en-US" sz="1400" dirty="0"/>
              <a:t>A lambda function is a small anonymous function. A lambda function can take any number of arguments, but can only have </a:t>
            </a:r>
            <a:r>
              <a:rPr lang="en-US" sz="1400"/>
              <a:t>one expression.</a:t>
            </a:r>
            <a:endParaRPr lang="en-US" sz="1400" dirty="0"/>
          </a:p>
          <a:p>
            <a:pPr marL="0" lvl="0" indent="0" algn="l" rtl="0">
              <a:spcBef>
                <a:spcPts val="0"/>
              </a:spcBef>
              <a:spcAft>
                <a:spcPts val="0"/>
              </a:spcAft>
              <a:buNone/>
            </a:pPr>
            <a:endParaRPr lang="en-US" sz="1400" dirty="0">
              <a:solidFill>
                <a:srgbClr val="F3F3F3"/>
              </a:solidFill>
            </a:endParaRPr>
          </a:p>
          <a:p>
            <a:pPr marL="0" lvl="0" indent="0" algn="l" rtl="0">
              <a:spcBef>
                <a:spcPts val="0"/>
              </a:spcBef>
              <a:spcAft>
                <a:spcPts val="0"/>
              </a:spcAft>
              <a:buNone/>
            </a:pPr>
            <a:endParaRPr dirty="0">
              <a:solidFill>
                <a:srgbClr val="F3F3F3"/>
              </a:solidFill>
            </a:endParaRPr>
          </a:p>
          <a:p>
            <a:pPr marL="0" lvl="0" indent="0" algn="l" rtl="0">
              <a:spcBef>
                <a:spcPts val="0"/>
              </a:spcBef>
              <a:spcAft>
                <a:spcPts val="0"/>
              </a:spcAft>
              <a:buNone/>
            </a:pPr>
            <a:endParaRPr dirty="0">
              <a:solidFill>
                <a:srgbClr val="F3F3F3"/>
              </a:solidFill>
            </a:endParaRPr>
          </a:p>
          <a:p>
            <a:pPr marL="0" lvl="0" indent="0" algn="l" rtl="0">
              <a:spcBef>
                <a:spcPts val="0"/>
              </a:spcBef>
              <a:spcAft>
                <a:spcPts val="0"/>
              </a:spcAft>
              <a:buNone/>
            </a:pPr>
            <a:endParaRPr dirty="0">
              <a:solidFill>
                <a:srgbClr val="F3F3F3"/>
              </a:solidFill>
            </a:endParaRPr>
          </a:p>
          <a:p>
            <a:pPr marL="0" lvl="0" indent="0" algn="l" rtl="0">
              <a:spcBef>
                <a:spcPts val="1600"/>
              </a:spcBef>
              <a:spcAft>
                <a:spcPts val="1600"/>
              </a:spcAft>
              <a:buNone/>
            </a:pPr>
            <a:endParaRPr dirty="0">
              <a:solidFill>
                <a:srgbClr val="F3F3F3"/>
              </a:solidFill>
            </a:endParaRPr>
          </a:p>
        </p:txBody>
      </p:sp>
      <p:pic>
        <p:nvPicPr>
          <p:cNvPr id="7" name="Picture 6">
            <a:extLst>
              <a:ext uri="{FF2B5EF4-FFF2-40B4-BE49-F238E27FC236}">
                <a16:creationId xmlns:a16="http://schemas.microsoft.com/office/drawing/2014/main" id="{198F1489-4366-46EA-9D2E-191D7D3F88D9}"/>
              </a:ext>
            </a:extLst>
          </p:cNvPr>
          <p:cNvPicPr>
            <a:picLocks noChangeAspect="1"/>
          </p:cNvPicPr>
          <p:nvPr/>
        </p:nvPicPr>
        <p:blipFill>
          <a:blip r:embed="rId4"/>
          <a:stretch>
            <a:fillRect/>
          </a:stretch>
        </p:blipFill>
        <p:spPr>
          <a:xfrm>
            <a:off x="815546" y="1953912"/>
            <a:ext cx="6828781" cy="2648980"/>
          </a:xfrm>
          <a:prstGeom prst="rect">
            <a:avLst/>
          </a:prstGeom>
        </p:spPr>
      </p:pic>
    </p:spTree>
    <p:extLst>
      <p:ext uri="{BB962C8B-B14F-4D97-AF65-F5344CB8AC3E}">
        <p14:creationId xmlns:p14="http://schemas.microsoft.com/office/powerpoint/2010/main" val="3062956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10" name="Google Shape;110;p25"/>
          <p:cNvSpPr txBox="1">
            <a:spLocks noGrp="1"/>
          </p:cNvSpPr>
          <p:nvPr>
            <p:ph type="body" idx="1"/>
          </p:nvPr>
        </p:nvSpPr>
        <p:spPr>
          <a:xfrm>
            <a:off x="719999" y="376882"/>
            <a:ext cx="7994283" cy="4226010"/>
          </a:xfrm>
          <a:prstGeom prst="rect">
            <a:avLst/>
          </a:prstGeom>
          <a:solidFill>
            <a:srgbClr val="0C343D">
              <a:alpha val="56699"/>
            </a:srgbClr>
          </a:solidFill>
        </p:spPr>
        <p:txBody>
          <a:bodyPr spcFirstLastPara="1" wrap="square" lIns="234000" tIns="234000" rIns="234000" bIns="91425" anchor="t" anchorCtr="0">
            <a:noAutofit/>
          </a:bodyPr>
          <a:lstStyle/>
          <a:p>
            <a:pPr marL="0" lvl="0" indent="0" algn="l" rtl="0">
              <a:spcBef>
                <a:spcPts val="0"/>
              </a:spcBef>
              <a:spcAft>
                <a:spcPts val="0"/>
              </a:spcAft>
              <a:buNone/>
            </a:pPr>
            <a:r>
              <a:rPr lang="en-IN" sz="1600" b="1" dirty="0"/>
              <a:t>IAM roles in  aws</a:t>
            </a:r>
          </a:p>
          <a:p>
            <a:pPr marL="0" lvl="0" indent="0" algn="l" rtl="0">
              <a:spcBef>
                <a:spcPts val="0"/>
              </a:spcBef>
              <a:spcAft>
                <a:spcPts val="0"/>
              </a:spcAft>
              <a:buNone/>
            </a:pPr>
            <a:endParaRPr lang="en-US" sz="1600" b="1" dirty="0"/>
          </a:p>
          <a:p>
            <a:pPr marL="0" lvl="0" indent="0" algn="l" rtl="0">
              <a:spcBef>
                <a:spcPts val="0"/>
              </a:spcBef>
              <a:spcAft>
                <a:spcPts val="0"/>
              </a:spcAft>
              <a:buNone/>
            </a:pPr>
            <a:r>
              <a:rPr lang="en-US" sz="1400" dirty="0"/>
              <a:t>An </a:t>
            </a:r>
            <a:r>
              <a:rPr lang="en-US" sz="1400" b="1" dirty="0"/>
              <a:t>IAM role</a:t>
            </a:r>
            <a:r>
              <a:rPr lang="en-US" sz="1400" dirty="0"/>
              <a:t> is an </a:t>
            </a:r>
            <a:r>
              <a:rPr lang="en-US" sz="1400" b="1" dirty="0"/>
              <a:t>AWS</a:t>
            </a:r>
            <a:r>
              <a:rPr lang="en-US" sz="1400" dirty="0"/>
              <a:t> Identity and Access Management (</a:t>
            </a:r>
            <a:r>
              <a:rPr lang="en-US" sz="1400" b="1" dirty="0"/>
              <a:t>IAM</a:t>
            </a:r>
            <a:r>
              <a:rPr lang="en-US" sz="1400" dirty="0"/>
              <a:t>) entity with permissions to make </a:t>
            </a:r>
            <a:r>
              <a:rPr lang="en-US" sz="1400" b="1" dirty="0"/>
              <a:t>AWS</a:t>
            </a:r>
            <a:r>
              <a:rPr lang="en-US" sz="1400" dirty="0"/>
              <a:t> service requests. </a:t>
            </a:r>
            <a:r>
              <a:rPr lang="en-US" sz="1400" b="1" dirty="0"/>
              <a:t>IAM roles</a:t>
            </a:r>
            <a:r>
              <a:rPr lang="en-US" sz="1400" dirty="0"/>
              <a:t> cannot make direct requests to </a:t>
            </a:r>
            <a:r>
              <a:rPr lang="en-US" sz="1400" b="1" dirty="0"/>
              <a:t>AWS</a:t>
            </a:r>
            <a:r>
              <a:rPr lang="en-US" sz="1400" dirty="0"/>
              <a:t> services; they are meant to be assumed by authorized entities, such as </a:t>
            </a:r>
            <a:r>
              <a:rPr lang="en-US" sz="1400" b="1" dirty="0"/>
              <a:t>IAM</a:t>
            </a:r>
            <a:r>
              <a:rPr lang="en-US" sz="1400" dirty="0"/>
              <a:t> users, applications, or </a:t>
            </a:r>
            <a:r>
              <a:rPr lang="en-US" sz="1400" b="1" dirty="0"/>
              <a:t>AWS</a:t>
            </a:r>
            <a:r>
              <a:rPr lang="en-US" sz="1400" dirty="0"/>
              <a:t> services such as </a:t>
            </a:r>
            <a:r>
              <a:rPr lang="en-US" sz="1400" b="1" dirty="0"/>
              <a:t>EC2</a:t>
            </a:r>
            <a:r>
              <a:rPr lang="en-US" sz="1400" dirty="0"/>
              <a:t>.</a:t>
            </a:r>
            <a:endParaRPr lang="en-US" sz="1400" dirty="0">
              <a:solidFill>
                <a:srgbClr val="F3F3F3"/>
              </a:solidFill>
            </a:endParaRPr>
          </a:p>
          <a:p>
            <a:pPr marL="0" lvl="0" indent="0" algn="l" rtl="0">
              <a:spcBef>
                <a:spcPts val="0"/>
              </a:spcBef>
              <a:spcAft>
                <a:spcPts val="0"/>
              </a:spcAft>
              <a:buNone/>
            </a:pPr>
            <a:endParaRPr dirty="0">
              <a:solidFill>
                <a:srgbClr val="F3F3F3"/>
              </a:solidFill>
            </a:endParaRPr>
          </a:p>
          <a:p>
            <a:pPr marL="0" lvl="0" indent="0" algn="l" rtl="0">
              <a:spcBef>
                <a:spcPts val="0"/>
              </a:spcBef>
              <a:spcAft>
                <a:spcPts val="0"/>
              </a:spcAft>
              <a:buNone/>
            </a:pPr>
            <a:endParaRPr dirty="0">
              <a:solidFill>
                <a:srgbClr val="F3F3F3"/>
              </a:solidFill>
            </a:endParaRPr>
          </a:p>
          <a:p>
            <a:pPr marL="0" lvl="0" indent="0" algn="l" rtl="0">
              <a:spcBef>
                <a:spcPts val="0"/>
              </a:spcBef>
              <a:spcAft>
                <a:spcPts val="0"/>
              </a:spcAft>
              <a:buNone/>
            </a:pPr>
            <a:endParaRPr dirty="0">
              <a:solidFill>
                <a:srgbClr val="F3F3F3"/>
              </a:solidFill>
            </a:endParaRPr>
          </a:p>
          <a:p>
            <a:pPr marL="0" lvl="0" indent="0" algn="l" rtl="0">
              <a:spcBef>
                <a:spcPts val="1600"/>
              </a:spcBef>
              <a:spcAft>
                <a:spcPts val="1600"/>
              </a:spcAft>
              <a:buNone/>
            </a:pPr>
            <a:endParaRPr dirty="0">
              <a:solidFill>
                <a:srgbClr val="F3F3F3"/>
              </a:solidFill>
            </a:endParaRPr>
          </a:p>
        </p:txBody>
      </p:sp>
      <p:pic>
        <p:nvPicPr>
          <p:cNvPr id="3" name="Picture 2">
            <a:extLst>
              <a:ext uri="{FF2B5EF4-FFF2-40B4-BE49-F238E27FC236}">
                <a16:creationId xmlns:a16="http://schemas.microsoft.com/office/drawing/2014/main" id="{EFB1472D-0A83-4889-B1F3-5DA9A8E25A44}"/>
              </a:ext>
            </a:extLst>
          </p:cNvPr>
          <p:cNvPicPr>
            <a:picLocks noChangeAspect="1"/>
          </p:cNvPicPr>
          <p:nvPr/>
        </p:nvPicPr>
        <p:blipFill>
          <a:blip r:embed="rId4"/>
          <a:stretch>
            <a:fillRect/>
          </a:stretch>
        </p:blipFill>
        <p:spPr>
          <a:xfrm>
            <a:off x="970005" y="2063578"/>
            <a:ext cx="2948096" cy="2539314"/>
          </a:xfrm>
          <a:prstGeom prst="rect">
            <a:avLst/>
          </a:prstGeom>
        </p:spPr>
      </p:pic>
    </p:spTree>
    <p:extLst>
      <p:ext uri="{BB962C8B-B14F-4D97-AF65-F5344CB8AC3E}">
        <p14:creationId xmlns:p14="http://schemas.microsoft.com/office/powerpoint/2010/main" val="3416315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10" name="Google Shape;110;p25"/>
          <p:cNvSpPr txBox="1">
            <a:spLocks noGrp="1"/>
          </p:cNvSpPr>
          <p:nvPr>
            <p:ph type="body" idx="1"/>
          </p:nvPr>
        </p:nvSpPr>
        <p:spPr>
          <a:xfrm>
            <a:off x="719999" y="376882"/>
            <a:ext cx="7994283" cy="4226010"/>
          </a:xfrm>
          <a:prstGeom prst="rect">
            <a:avLst/>
          </a:prstGeom>
          <a:solidFill>
            <a:srgbClr val="0C343D">
              <a:alpha val="56699"/>
            </a:srgbClr>
          </a:solidFill>
        </p:spPr>
        <p:txBody>
          <a:bodyPr spcFirstLastPara="1" wrap="square" lIns="234000" tIns="234000" rIns="234000" bIns="91425" anchor="t" anchorCtr="0">
            <a:noAutofit/>
          </a:bodyPr>
          <a:lstStyle/>
          <a:p>
            <a:pPr marL="0" lvl="0" indent="0" algn="l" rtl="0">
              <a:spcBef>
                <a:spcPts val="0"/>
              </a:spcBef>
              <a:spcAft>
                <a:spcPts val="0"/>
              </a:spcAft>
              <a:buNone/>
            </a:pPr>
            <a:r>
              <a:rPr lang="en-IN" sz="1600" b="1" dirty="0"/>
              <a:t>Amazon Rekognition</a:t>
            </a:r>
          </a:p>
          <a:p>
            <a:pPr marL="0" lvl="0" indent="0" algn="l" rtl="0">
              <a:spcBef>
                <a:spcPts val="0"/>
              </a:spcBef>
              <a:spcAft>
                <a:spcPts val="0"/>
              </a:spcAft>
              <a:buNone/>
            </a:pPr>
            <a:endParaRPr lang="en-US" sz="1600" b="1" dirty="0"/>
          </a:p>
          <a:p>
            <a:pPr marL="0" lvl="0" indent="0" algn="l" rtl="0">
              <a:spcBef>
                <a:spcPts val="0"/>
              </a:spcBef>
              <a:spcAft>
                <a:spcPts val="0"/>
              </a:spcAft>
              <a:buNone/>
            </a:pPr>
            <a:r>
              <a:rPr lang="en-US" sz="1400" b="1" dirty="0"/>
              <a:t>Amazon Rekognition </a:t>
            </a:r>
            <a:r>
              <a:rPr lang="en-US" sz="1400" dirty="0"/>
              <a:t> is a service that makes it easy to add powerful visual analysis to your applications. Rekognition</a:t>
            </a:r>
            <a:r>
              <a:rPr lang="en-US" sz="1400" b="1" dirty="0"/>
              <a:t> </a:t>
            </a:r>
            <a:r>
              <a:rPr lang="en-US" sz="1400" dirty="0"/>
              <a:t>Image is an image recognition service that detects objects, scenes, and faces; extracts text; recognizes celebrities; and identifies inappropriate content in images.</a:t>
            </a:r>
          </a:p>
          <a:p>
            <a:pPr marL="0" lvl="0" indent="0" algn="l" rtl="0">
              <a:spcBef>
                <a:spcPts val="0"/>
              </a:spcBef>
              <a:spcAft>
                <a:spcPts val="0"/>
              </a:spcAft>
              <a:buNone/>
            </a:pPr>
            <a:endParaRPr lang="en-US" sz="1400" dirty="0">
              <a:solidFill>
                <a:srgbClr val="F3F3F3"/>
              </a:solidFill>
            </a:endParaRPr>
          </a:p>
          <a:p>
            <a:pPr marL="0" lvl="0" indent="0" algn="l" rtl="0">
              <a:spcBef>
                <a:spcPts val="0"/>
              </a:spcBef>
              <a:spcAft>
                <a:spcPts val="0"/>
              </a:spcAft>
              <a:buNone/>
            </a:pPr>
            <a:endParaRPr sz="1400" dirty="0">
              <a:solidFill>
                <a:srgbClr val="F3F3F3"/>
              </a:solidFill>
            </a:endParaRPr>
          </a:p>
          <a:p>
            <a:pPr marL="0" lvl="0" indent="0" algn="l" rtl="0">
              <a:spcBef>
                <a:spcPts val="0"/>
              </a:spcBef>
              <a:spcAft>
                <a:spcPts val="0"/>
              </a:spcAft>
              <a:buNone/>
            </a:pPr>
            <a:endParaRPr dirty="0">
              <a:solidFill>
                <a:srgbClr val="F3F3F3"/>
              </a:solidFill>
            </a:endParaRPr>
          </a:p>
          <a:p>
            <a:pPr marL="0" lvl="0" indent="0" algn="l" rtl="0">
              <a:spcBef>
                <a:spcPts val="0"/>
              </a:spcBef>
              <a:spcAft>
                <a:spcPts val="0"/>
              </a:spcAft>
              <a:buNone/>
            </a:pPr>
            <a:endParaRPr dirty="0">
              <a:solidFill>
                <a:srgbClr val="F3F3F3"/>
              </a:solidFill>
            </a:endParaRPr>
          </a:p>
          <a:p>
            <a:pPr marL="0" lvl="0" indent="0" algn="l" rtl="0">
              <a:spcBef>
                <a:spcPts val="1600"/>
              </a:spcBef>
              <a:spcAft>
                <a:spcPts val="1600"/>
              </a:spcAft>
              <a:buNone/>
            </a:pPr>
            <a:endParaRPr dirty="0">
              <a:solidFill>
                <a:srgbClr val="F3F3F3"/>
              </a:solidFill>
            </a:endParaRPr>
          </a:p>
        </p:txBody>
      </p:sp>
      <p:pic>
        <p:nvPicPr>
          <p:cNvPr id="4" name="Picture 3">
            <a:extLst>
              <a:ext uri="{FF2B5EF4-FFF2-40B4-BE49-F238E27FC236}">
                <a16:creationId xmlns:a16="http://schemas.microsoft.com/office/drawing/2014/main" id="{70CEFDE8-E485-4632-AC21-5FA9382A9F0C}"/>
              </a:ext>
            </a:extLst>
          </p:cNvPr>
          <p:cNvPicPr>
            <a:picLocks noChangeAspect="1"/>
          </p:cNvPicPr>
          <p:nvPr/>
        </p:nvPicPr>
        <p:blipFill>
          <a:blip r:embed="rId4"/>
          <a:stretch>
            <a:fillRect/>
          </a:stretch>
        </p:blipFill>
        <p:spPr>
          <a:xfrm>
            <a:off x="914349" y="2097199"/>
            <a:ext cx="6697414" cy="1845795"/>
          </a:xfrm>
          <a:prstGeom prst="rect">
            <a:avLst/>
          </a:prstGeom>
        </p:spPr>
      </p:pic>
    </p:spTree>
    <p:extLst>
      <p:ext uri="{BB962C8B-B14F-4D97-AF65-F5344CB8AC3E}">
        <p14:creationId xmlns:p14="http://schemas.microsoft.com/office/powerpoint/2010/main" val="3894732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10" name="Google Shape;110;p25"/>
          <p:cNvSpPr txBox="1">
            <a:spLocks noGrp="1"/>
          </p:cNvSpPr>
          <p:nvPr>
            <p:ph type="body" idx="1"/>
          </p:nvPr>
        </p:nvSpPr>
        <p:spPr>
          <a:xfrm>
            <a:off x="719999" y="376882"/>
            <a:ext cx="7994283" cy="4615248"/>
          </a:xfrm>
          <a:prstGeom prst="rect">
            <a:avLst/>
          </a:prstGeom>
          <a:solidFill>
            <a:srgbClr val="0C343D">
              <a:alpha val="56699"/>
            </a:srgbClr>
          </a:solidFill>
        </p:spPr>
        <p:txBody>
          <a:bodyPr spcFirstLastPara="1" wrap="square" lIns="234000" tIns="234000" rIns="234000" bIns="91425" anchor="t" anchorCtr="0">
            <a:noAutofit/>
          </a:bodyPr>
          <a:lstStyle/>
          <a:p>
            <a:pPr marL="0" lvl="0" indent="0" algn="l" rtl="0">
              <a:lnSpc>
                <a:spcPct val="100000"/>
              </a:lnSpc>
              <a:spcBef>
                <a:spcPts val="0"/>
              </a:spcBef>
              <a:spcAft>
                <a:spcPts val="0"/>
              </a:spcAft>
              <a:buNone/>
            </a:pPr>
            <a:r>
              <a:rPr lang="en-IN" sz="1600" b="1" dirty="0"/>
              <a:t>Architecture diagram</a:t>
            </a:r>
          </a:p>
          <a:p>
            <a:pPr marL="0" lvl="0" indent="0" algn="l" rtl="0">
              <a:lnSpc>
                <a:spcPct val="100000"/>
              </a:lnSpc>
              <a:spcBef>
                <a:spcPts val="0"/>
              </a:spcBef>
              <a:spcAft>
                <a:spcPts val="0"/>
              </a:spcAft>
              <a:buNone/>
            </a:pPr>
            <a:endParaRPr lang="en-US" sz="1400" b="1" dirty="0"/>
          </a:p>
          <a:p>
            <a:pPr marL="0" lvl="0" indent="0" algn="l" rtl="0">
              <a:lnSpc>
                <a:spcPct val="100000"/>
              </a:lnSpc>
              <a:spcBef>
                <a:spcPts val="0"/>
              </a:spcBef>
              <a:spcAft>
                <a:spcPts val="0"/>
              </a:spcAft>
              <a:buNone/>
            </a:pPr>
            <a:endParaRPr lang="en-US" sz="1400" b="1" dirty="0">
              <a:solidFill>
                <a:srgbClr val="F3F3F3"/>
              </a:solidFill>
            </a:endParaRPr>
          </a:p>
          <a:p>
            <a:pPr marL="0" lvl="0" indent="0" algn="l" rtl="0">
              <a:lnSpc>
                <a:spcPct val="100000"/>
              </a:lnSpc>
              <a:spcBef>
                <a:spcPts val="0"/>
              </a:spcBef>
              <a:spcAft>
                <a:spcPts val="0"/>
              </a:spcAft>
              <a:buNone/>
            </a:pPr>
            <a:endParaRPr lang="en-US" sz="1400" b="1" dirty="0"/>
          </a:p>
          <a:p>
            <a:pPr marL="0" lvl="0" indent="0" algn="l" rtl="0">
              <a:lnSpc>
                <a:spcPct val="100000"/>
              </a:lnSpc>
              <a:spcBef>
                <a:spcPts val="0"/>
              </a:spcBef>
              <a:spcAft>
                <a:spcPts val="0"/>
              </a:spcAft>
              <a:buNone/>
            </a:pPr>
            <a:endParaRPr lang="en-US" sz="1400" b="1" dirty="0">
              <a:solidFill>
                <a:srgbClr val="F3F3F3"/>
              </a:solidFill>
            </a:endParaRPr>
          </a:p>
          <a:p>
            <a:pPr marL="0" lvl="0" indent="0" algn="l" rtl="0">
              <a:lnSpc>
                <a:spcPct val="100000"/>
              </a:lnSpc>
              <a:spcBef>
                <a:spcPts val="0"/>
              </a:spcBef>
              <a:spcAft>
                <a:spcPts val="0"/>
              </a:spcAft>
              <a:buNone/>
            </a:pPr>
            <a:endParaRPr lang="en-US" sz="1400" b="1" dirty="0"/>
          </a:p>
          <a:p>
            <a:pPr marL="0" lvl="0" indent="0" algn="l" rtl="0">
              <a:lnSpc>
                <a:spcPct val="100000"/>
              </a:lnSpc>
              <a:spcBef>
                <a:spcPts val="0"/>
              </a:spcBef>
              <a:spcAft>
                <a:spcPts val="0"/>
              </a:spcAft>
              <a:buNone/>
            </a:pPr>
            <a:endParaRPr lang="en-US" sz="1400" b="1" dirty="0">
              <a:solidFill>
                <a:srgbClr val="F3F3F3"/>
              </a:solidFill>
            </a:endParaRPr>
          </a:p>
          <a:p>
            <a:pPr marL="0" lvl="0" indent="0" algn="l" rtl="0">
              <a:lnSpc>
                <a:spcPct val="100000"/>
              </a:lnSpc>
              <a:spcBef>
                <a:spcPts val="0"/>
              </a:spcBef>
              <a:spcAft>
                <a:spcPts val="0"/>
              </a:spcAft>
              <a:buNone/>
            </a:pPr>
            <a:endParaRPr lang="en-US" sz="1400" b="1" dirty="0"/>
          </a:p>
          <a:p>
            <a:pPr marL="0" lvl="0" indent="0" algn="l" rtl="0">
              <a:lnSpc>
                <a:spcPct val="100000"/>
              </a:lnSpc>
              <a:spcBef>
                <a:spcPts val="0"/>
              </a:spcBef>
              <a:spcAft>
                <a:spcPts val="0"/>
              </a:spcAft>
              <a:buNone/>
            </a:pPr>
            <a:endParaRPr lang="en-US" sz="1400" b="1" dirty="0">
              <a:solidFill>
                <a:srgbClr val="F3F3F3"/>
              </a:solidFill>
            </a:endParaRPr>
          </a:p>
          <a:p>
            <a:pPr marL="0" lvl="0" indent="0" algn="l" rtl="0">
              <a:lnSpc>
                <a:spcPct val="100000"/>
              </a:lnSpc>
              <a:spcBef>
                <a:spcPts val="0"/>
              </a:spcBef>
              <a:spcAft>
                <a:spcPts val="0"/>
              </a:spcAft>
              <a:buNone/>
            </a:pPr>
            <a:endParaRPr lang="en-US" sz="1400" b="1" dirty="0"/>
          </a:p>
          <a:p>
            <a:pPr marL="0" lvl="0" indent="0" algn="l" rtl="0">
              <a:lnSpc>
                <a:spcPct val="100000"/>
              </a:lnSpc>
              <a:spcBef>
                <a:spcPts val="0"/>
              </a:spcBef>
              <a:spcAft>
                <a:spcPts val="0"/>
              </a:spcAft>
              <a:buNone/>
            </a:pPr>
            <a:endParaRPr lang="en-US" sz="1400" b="1" dirty="0">
              <a:solidFill>
                <a:srgbClr val="F3F3F3"/>
              </a:solidFill>
            </a:endParaRPr>
          </a:p>
          <a:p>
            <a:pPr marL="0" lvl="0" indent="0" algn="l" rtl="0">
              <a:lnSpc>
                <a:spcPct val="100000"/>
              </a:lnSpc>
              <a:spcBef>
                <a:spcPts val="0"/>
              </a:spcBef>
              <a:spcAft>
                <a:spcPts val="0"/>
              </a:spcAft>
              <a:buNone/>
            </a:pPr>
            <a:endParaRPr lang="en-US" sz="1400" b="1" dirty="0"/>
          </a:p>
          <a:p>
            <a:pPr marL="0" lvl="0" indent="0" algn="l" rtl="0">
              <a:lnSpc>
                <a:spcPct val="100000"/>
              </a:lnSpc>
              <a:spcBef>
                <a:spcPts val="0"/>
              </a:spcBef>
              <a:spcAft>
                <a:spcPts val="0"/>
              </a:spcAft>
              <a:buNone/>
            </a:pPr>
            <a:endParaRPr lang="en-US" sz="1400" b="1" dirty="0">
              <a:solidFill>
                <a:srgbClr val="F3F3F3"/>
              </a:solidFill>
            </a:endParaRPr>
          </a:p>
          <a:p>
            <a:pPr marL="0" lvl="0" indent="0" algn="l" rtl="0">
              <a:lnSpc>
                <a:spcPct val="100000"/>
              </a:lnSpc>
              <a:spcBef>
                <a:spcPts val="0"/>
              </a:spcBef>
              <a:spcAft>
                <a:spcPts val="0"/>
              </a:spcAft>
              <a:buNone/>
            </a:pPr>
            <a:endParaRPr lang="en-US" sz="1400" b="1" dirty="0"/>
          </a:p>
          <a:p>
            <a:pPr marL="0" lvl="0" indent="0" algn="l" rtl="0">
              <a:lnSpc>
                <a:spcPct val="100000"/>
              </a:lnSpc>
              <a:spcBef>
                <a:spcPts val="0"/>
              </a:spcBef>
              <a:spcAft>
                <a:spcPts val="0"/>
              </a:spcAft>
              <a:buNone/>
            </a:pPr>
            <a:endParaRPr lang="en-US" sz="1400" b="1" dirty="0">
              <a:solidFill>
                <a:srgbClr val="F3F3F3"/>
              </a:solidFill>
            </a:endParaRPr>
          </a:p>
          <a:p>
            <a:pPr marL="0" lvl="0" indent="0" algn="l" rtl="0">
              <a:lnSpc>
                <a:spcPct val="100000"/>
              </a:lnSpc>
              <a:spcBef>
                <a:spcPts val="0"/>
              </a:spcBef>
              <a:spcAft>
                <a:spcPts val="0"/>
              </a:spcAft>
              <a:buNone/>
            </a:pPr>
            <a:endParaRPr lang="en-US" sz="1400" b="1" dirty="0"/>
          </a:p>
          <a:p>
            <a:pPr marL="0" lvl="0" indent="0" algn="l" rtl="0">
              <a:lnSpc>
                <a:spcPct val="100000"/>
              </a:lnSpc>
              <a:spcBef>
                <a:spcPts val="0"/>
              </a:spcBef>
              <a:spcAft>
                <a:spcPts val="0"/>
              </a:spcAft>
              <a:buNone/>
            </a:pPr>
            <a:endParaRPr lang="en-US" sz="1400" b="1" dirty="0">
              <a:solidFill>
                <a:srgbClr val="F3F3F3"/>
              </a:solidFill>
            </a:endParaRPr>
          </a:p>
          <a:p>
            <a:pPr marL="0" lvl="0" indent="0" algn="l" rtl="0">
              <a:lnSpc>
                <a:spcPct val="100000"/>
              </a:lnSpc>
              <a:spcBef>
                <a:spcPts val="0"/>
              </a:spcBef>
              <a:spcAft>
                <a:spcPts val="0"/>
              </a:spcAft>
              <a:buNone/>
            </a:pPr>
            <a:endParaRPr lang="en-US" sz="1400" b="1" dirty="0"/>
          </a:p>
          <a:p>
            <a:pPr marL="0" lvl="0" indent="0" algn="l" rtl="0">
              <a:lnSpc>
                <a:spcPct val="100000"/>
              </a:lnSpc>
              <a:spcBef>
                <a:spcPts val="0"/>
              </a:spcBef>
              <a:spcAft>
                <a:spcPts val="0"/>
              </a:spcAft>
              <a:buNone/>
            </a:pPr>
            <a:endParaRPr lang="en-US" sz="1400" b="1" dirty="0">
              <a:solidFill>
                <a:srgbClr val="F3F3F3"/>
              </a:solidFill>
            </a:endParaRPr>
          </a:p>
          <a:p>
            <a:pPr marL="0" lvl="0" indent="0" algn="l" rtl="0">
              <a:lnSpc>
                <a:spcPct val="100000"/>
              </a:lnSpc>
              <a:spcBef>
                <a:spcPts val="0"/>
              </a:spcBef>
              <a:spcAft>
                <a:spcPts val="0"/>
              </a:spcAft>
              <a:buNone/>
            </a:pPr>
            <a:r>
              <a:rPr lang="en-US" sz="1000" b="1" dirty="0"/>
              <a:t>Reference:Google</a:t>
            </a:r>
            <a:endParaRPr lang="en-IN" sz="1000" b="1" dirty="0">
              <a:solidFill>
                <a:srgbClr val="F3F3F3"/>
              </a:solidFill>
            </a:endParaRPr>
          </a:p>
        </p:txBody>
      </p:sp>
      <p:pic>
        <p:nvPicPr>
          <p:cNvPr id="3" name="Picture 2">
            <a:extLst>
              <a:ext uri="{FF2B5EF4-FFF2-40B4-BE49-F238E27FC236}">
                <a16:creationId xmlns:a16="http://schemas.microsoft.com/office/drawing/2014/main" id="{B9B3865B-66A1-40A2-9044-44A50EED0FFF}"/>
              </a:ext>
            </a:extLst>
          </p:cNvPr>
          <p:cNvPicPr>
            <a:picLocks noChangeAspect="1"/>
          </p:cNvPicPr>
          <p:nvPr/>
        </p:nvPicPr>
        <p:blipFill>
          <a:blip r:embed="rId4"/>
          <a:stretch>
            <a:fillRect/>
          </a:stretch>
        </p:blipFill>
        <p:spPr>
          <a:xfrm>
            <a:off x="1071897" y="1224949"/>
            <a:ext cx="7290486" cy="2919113"/>
          </a:xfrm>
          <a:prstGeom prst="rect">
            <a:avLst/>
          </a:prstGeom>
        </p:spPr>
      </p:pic>
    </p:spTree>
    <p:extLst>
      <p:ext uri="{BB962C8B-B14F-4D97-AF65-F5344CB8AC3E}">
        <p14:creationId xmlns:p14="http://schemas.microsoft.com/office/powerpoint/2010/main" val="537811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1799" name="Google Shape;1799;p48"/>
          <p:cNvSpPr txBox="1">
            <a:spLocks noGrp="1"/>
          </p:cNvSpPr>
          <p:nvPr>
            <p:ph type="body" idx="1"/>
          </p:nvPr>
        </p:nvSpPr>
        <p:spPr>
          <a:xfrm>
            <a:off x="720000" y="1152475"/>
            <a:ext cx="7704000" cy="1726649"/>
          </a:xfrm>
          <a:prstGeom prst="rect">
            <a:avLst/>
          </a:prstGeom>
          <a:noFill/>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v"/>
            </a:pPr>
            <a:endParaRPr lang="en-IN" b="1" dirty="0">
              <a:solidFill>
                <a:srgbClr val="EFEFEF"/>
              </a:solidFill>
              <a:latin typeface="Rajdhani"/>
              <a:ea typeface="Rajdhani"/>
              <a:cs typeface="Rajdhani"/>
              <a:sym typeface="Rajdhani"/>
            </a:endParaRPr>
          </a:p>
          <a:p>
            <a:pPr marL="285750" lvl="0" indent="-285750" algn="l" rtl="0">
              <a:spcBef>
                <a:spcPts val="0"/>
              </a:spcBef>
              <a:spcAft>
                <a:spcPts val="0"/>
              </a:spcAft>
              <a:buFont typeface="Wingdings" panose="05000000000000000000" pitchFamily="2" charset="2"/>
              <a:buChar char="v"/>
            </a:pPr>
            <a:endParaRPr lang="en-IN" b="1" dirty="0">
              <a:solidFill>
                <a:srgbClr val="EFEFEF"/>
              </a:solidFill>
              <a:latin typeface="Rajdhani"/>
              <a:ea typeface="Rajdhani"/>
              <a:cs typeface="Rajdhani"/>
              <a:sym typeface="Rajdhani"/>
            </a:endParaRPr>
          </a:p>
          <a:p>
            <a:pPr marL="285750" lvl="0" indent="-285750" algn="l" rtl="0">
              <a:spcBef>
                <a:spcPts val="0"/>
              </a:spcBef>
              <a:spcAft>
                <a:spcPts val="0"/>
              </a:spcAft>
              <a:buFont typeface="Wingdings" panose="05000000000000000000" pitchFamily="2" charset="2"/>
              <a:buChar char="v"/>
            </a:pPr>
            <a:endParaRPr lang="en-IN" sz="1600" b="1" dirty="0">
              <a:solidFill>
                <a:srgbClr val="EFEFEF"/>
              </a:solidFill>
              <a:latin typeface="Rajdhani"/>
              <a:ea typeface="Rajdhani"/>
              <a:cs typeface="Rajdhani"/>
              <a:sym typeface="Rajdhani"/>
            </a:endParaRPr>
          </a:p>
          <a:p>
            <a:pPr marL="285750" lvl="0" indent="-285750" algn="l" rtl="0">
              <a:spcBef>
                <a:spcPts val="0"/>
              </a:spcBef>
              <a:spcAft>
                <a:spcPts val="0"/>
              </a:spcAft>
              <a:buFont typeface="Wingdings" panose="05000000000000000000" pitchFamily="2" charset="2"/>
              <a:buChar char="Ø"/>
            </a:pPr>
            <a:r>
              <a:rPr lang="en-IN" sz="1600" b="1" dirty="0">
                <a:solidFill>
                  <a:srgbClr val="EFEFEF"/>
                </a:solidFill>
                <a:latin typeface="Rajdhani"/>
                <a:ea typeface="Rajdhani"/>
                <a:cs typeface="Rajdhani"/>
                <a:sym typeface="Rajdhani"/>
                <a:hlinkClick r:id="rId4"/>
              </a:rPr>
              <a:t>AWS Rekognition Developer Guide</a:t>
            </a:r>
            <a:endParaRPr lang="en-IN" sz="1600" b="1" dirty="0">
              <a:solidFill>
                <a:srgbClr val="EFEFEF"/>
              </a:solidFill>
              <a:latin typeface="Rajdhani"/>
              <a:ea typeface="Rajdhani"/>
              <a:cs typeface="Rajdhani"/>
              <a:sym typeface="Rajdhani"/>
            </a:endParaRPr>
          </a:p>
          <a:p>
            <a:pPr marL="285750" lvl="0" indent="-285750" algn="l" rtl="0">
              <a:spcBef>
                <a:spcPts val="0"/>
              </a:spcBef>
              <a:spcAft>
                <a:spcPts val="0"/>
              </a:spcAft>
              <a:buFont typeface="Wingdings" panose="05000000000000000000" pitchFamily="2" charset="2"/>
              <a:buChar char="Ø"/>
            </a:pPr>
            <a:r>
              <a:rPr lang="en-IN" sz="1600" b="1" dirty="0">
                <a:solidFill>
                  <a:srgbClr val="EFEFEF"/>
                </a:solidFill>
                <a:latin typeface="Rajdhani"/>
                <a:ea typeface="Rajdhani"/>
                <a:cs typeface="Rajdhani"/>
                <a:sym typeface="Rajdhani"/>
              </a:rPr>
              <a:t>Ample Material- Cloud computing &amp; services</a:t>
            </a:r>
            <a:endParaRPr sz="1600" b="1" dirty="0">
              <a:solidFill>
                <a:srgbClr val="EFEFEF"/>
              </a:solidFill>
              <a:latin typeface="Rajdhani"/>
              <a:ea typeface="Rajdhani"/>
              <a:cs typeface="Rajdhani"/>
              <a:sym typeface="Rajdhani"/>
            </a:endParaRPr>
          </a:p>
        </p:txBody>
      </p:sp>
      <p:sp>
        <p:nvSpPr>
          <p:cNvPr id="1800" name="Google Shape;1800;p48"/>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References</a:t>
            </a:r>
            <a:endParaRPr dirty="0">
              <a:solidFill>
                <a:srgbClr val="F3F3F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511713" y="1452625"/>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Objective</a:t>
            </a:r>
            <a:endParaRPr dirty="0"/>
          </a:p>
        </p:txBody>
      </p:sp>
      <p:sp>
        <p:nvSpPr>
          <p:cNvPr id="116" name="Google Shape;116;p26"/>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t>Objective of the case study</a:t>
            </a:r>
            <a:endParaRPr dirty="0"/>
          </a:p>
        </p:txBody>
      </p:sp>
      <p:sp>
        <p:nvSpPr>
          <p:cNvPr id="117" name="Google Shape;117;p26"/>
          <p:cNvSpPr txBox="1">
            <a:spLocks noGrp="1"/>
          </p:cNvSpPr>
          <p:nvPr>
            <p:ph type="title" idx="2"/>
          </p:nvPr>
        </p:nvSpPr>
        <p:spPr>
          <a:xfrm>
            <a:off x="4845487" y="1455263"/>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Cloud Features</a:t>
            </a:r>
            <a:endParaRPr dirty="0"/>
          </a:p>
        </p:txBody>
      </p:sp>
      <p:sp>
        <p:nvSpPr>
          <p:cNvPr id="118" name="Google Shape;118;p26"/>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IN" dirty="0"/>
              <a:t>C</a:t>
            </a:r>
            <a:r>
              <a:rPr lang="en" dirty="0"/>
              <a:t>loud features used in the case study</a:t>
            </a:r>
            <a:endParaRPr dirty="0"/>
          </a:p>
        </p:txBody>
      </p:sp>
      <p:sp>
        <p:nvSpPr>
          <p:cNvPr id="119" name="Google Shape;119;p26"/>
          <p:cNvSpPr txBox="1">
            <a:spLocks noGrp="1"/>
          </p:cNvSpPr>
          <p:nvPr>
            <p:ph type="title" idx="4"/>
          </p:nvPr>
        </p:nvSpPr>
        <p:spPr>
          <a:xfrm>
            <a:off x="2768313" y="2877450"/>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IN" dirty="0"/>
              <a:t>Architecture</a:t>
            </a:r>
          </a:p>
        </p:txBody>
      </p:sp>
      <p:sp>
        <p:nvSpPr>
          <p:cNvPr id="120" name="Google Shape;120;p26"/>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IN" dirty="0"/>
              <a:t>Architecture of the system</a:t>
            </a:r>
          </a:p>
        </p:txBody>
      </p:sp>
      <p:sp>
        <p:nvSpPr>
          <p:cNvPr id="121" name="Google Shape;121;p26"/>
          <p:cNvSpPr txBox="1">
            <a:spLocks noGrp="1"/>
          </p:cNvSpPr>
          <p:nvPr>
            <p:ph type="title" idx="6"/>
          </p:nvPr>
        </p:nvSpPr>
        <p:spPr>
          <a:xfrm>
            <a:off x="6100575" y="2877450"/>
            <a:ext cx="2339100" cy="28685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Architecture diagram</a:t>
            </a:r>
            <a:endParaRPr dirty="0"/>
          </a:p>
        </p:txBody>
      </p:sp>
      <p:sp>
        <p:nvSpPr>
          <p:cNvPr id="122" name="Google Shape;122;p26"/>
          <p:cNvSpPr txBox="1">
            <a:spLocks noGrp="1"/>
          </p:cNvSpPr>
          <p:nvPr>
            <p:ph type="subTitle" idx="7"/>
          </p:nvPr>
        </p:nvSpPr>
        <p:spPr>
          <a:xfrm>
            <a:off x="6100575" y="3361037"/>
            <a:ext cx="2339100" cy="488719"/>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t>Mapping of cloud Models used in the case study</a:t>
            </a:r>
            <a:endParaRPr dirty="0"/>
          </a:p>
        </p:txBody>
      </p:sp>
      <p:sp>
        <p:nvSpPr>
          <p:cNvPr id="123" name="Google Shape;123;p26"/>
          <p:cNvSpPr txBox="1">
            <a:spLocks noGrp="1"/>
          </p:cNvSpPr>
          <p:nvPr>
            <p:ph type="title" idx="8"/>
          </p:nvPr>
        </p:nvSpPr>
        <p:spPr>
          <a:xfrm>
            <a:off x="1959337" y="3027406"/>
            <a:ext cx="600000" cy="47573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124" name="Google Shape;124;p26"/>
          <p:cNvSpPr txBox="1">
            <a:spLocks noGrp="1"/>
          </p:cNvSpPr>
          <p:nvPr>
            <p:ph type="title" idx="9"/>
          </p:nvPr>
        </p:nvSpPr>
        <p:spPr>
          <a:xfrm>
            <a:off x="704337" y="1531018"/>
            <a:ext cx="600000" cy="48931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25" name="Google Shape;125;p26"/>
          <p:cNvSpPr txBox="1">
            <a:spLocks noGrp="1"/>
          </p:cNvSpPr>
          <p:nvPr>
            <p:ph type="title" idx="13"/>
          </p:nvPr>
        </p:nvSpPr>
        <p:spPr>
          <a:xfrm>
            <a:off x="5304000" y="2955200"/>
            <a:ext cx="600000" cy="50469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126" name="Google Shape;126;p26"/>
          <p:cNvSpPr txBox="1">
            <a:spLocks noGrp="1"/>
          </p:cNvSpPr>
          <p:nvPr>
            <p:ph type="title" idx="14"/>
          </p:nvPr>
        </p:nvSpPr>
        <p:spPr>
          <a:xfrm>
            <a:off x="4048912" y="1531019"/>
            <a:ext cx="600000" cy="48931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127" name="Google Shape;127;p26"/>
          <p:cNvCxnSpPr/>
          <p:nvPr/>
        </p:nvCxnSpPr>
        <p:spPr>
          <a:xfrm>
            <a:off x="2678786" y="2955200"/>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8" name="Google Shape;128;p26"/>
          <p:cNvCxnSpPr/>
          <p:nvPr/>
        </p:nvCxnSpPr>
        <p:spPr>
          <a:xfrm>
            <a:off x="4774615" y="1442679"/>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9" name="Google Shape;129;p26"/>
          <p:cNvCxnSpPr>
            <a:cxnSpLocks/>
          </p:cNvCxnSpPr>
          <p:nvPr/>
        </p:nvCxnSpPr>
        <p:spPr>
          <a:xfrm>
            <a:off x="5980275" y="2743200"/>
            <a:ext cx="0" cy="956815"/>
          </a:xfrm>
          <a:prstGeom prst="straightConnector1">
            <a:avLst/>
          </a:prstGeom>
          <a:noFill/>
          <a:ln w="19050" cap="flat" cmpd="sng">
            <a:solidFill>
              <a:srgbClr val="F3F3F3"/>
            </a:solidFill>
            <a:prstDash val="solid"/>
            <a:round/>
            <a:headEnd type="oval" w="med" len="med"/>
            <a:tailEnd type="oval" w="med" len="med"/>
          </a:ln>
        </p:spPr>
      </p:cxnSp>
      <p:cxnSp>
        <p:nvCxnSpPr>
          <p:cNvPr id="130" name="Google Shape;130;p26"/>
          <p:cNvCxnSpPr>
            <a:cxnSpLocks/>
          </p:cNvCxnSpPr>
          <p:nvPr/>
        </p:nvCxnSpPr>
        <p:spPr>
          <a:xfrm>
            <a:off x="1419036" y="1470858"/>
            <a:ext cx="0" cy="620832"/>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10" name="Google Shape;110;p25"/>
          <p:cNvSpPr txBox="1">
            <a:spLocks noGrp="1"/>
          </p:cNvSpPr>
          <p:nvPr>
            <p:ph type="body" idx="1"/>
          </p:nvPr>
        </p:nvSpPr>
        <p:spPr>
          <a:xfrm>
            <a:off x="719999" y="883508"/>
            <a:ext cx="7994283" cy="3874968"/>
          </a:xfrm>
          <a:prstGeom prst="rect">
            <a:avLst/>
          </a:prstGeom>
          <a:solidFill>
            <a:srgbClr val="0C343D">
              <a:alpha val="56699"/>
            </a:srgbClr>
          </a:solidFill>
        </p:spPr>
        <p:txBody>
          <a:bodyPr spcFirstLastPara="1" wrap="square" lIns="234000" tIns="234000" rIns="234000" bIns="91425" anchor="t" anchorCtr="0">
            <a:noAutofit/>
          </a:bodyPr>
          <a:lstStyle/>
          <a:p>
            <a:pPr marL="0" lvl="0" indent="0" algn="l" rtl="0">
              <a:spcBef>
                <a:spcPts val="0"/>
              </a:spcBef>
              <a:spcAft>
                <a:spcPts val="0"/>
              </a:spcAft>
              <a:buNone/>
            </a:pPr>
            <a:endParaRPr lang="en-US" sz="1600" b="1" dirty="0">
              <a:solidFill>
                <a:srgbClr val="F3F3F3"/>
              </a:solidFill>
            </a:endParaRPr>
          </a:p>
          <a:p>
            <a:pPr marL="0" lvl="0" indent="0" algn="l" rtl="0">
              <a:spcBef>
                <a:spcPts val="0"/>
              </a:spcBef>
              <a:spcAft>
                <a:spcPts val="0"/>
              </a:spcAft>
              <a:buNone/>
            </a:pPr>
            <a:endParaRPr lang="en-US" sz="1600" b="1" dirty="0"/>
          </a:p>
          <a:p>
            <a:pPr marL="0" lvl="0" indent="0" algn="l" rtl="0">
              <a:spcBef>
                <a:spcPts val="0"/>
              </a:spcBef>
              <a:spcAft>
                <a:spcPts val="0"/>
              </a:spcAft>
              <a:buNone/>
            </a:pPr>
            <a:endParaRPr lang="en-US" sz="1600" b="1" dirty="0"/>
          </a:p>
          <a:p>
            <a:pPr marL="0" lvl="0" indent="0" algn="l" rtl="0">
              <a:spcBef>
                <a:spcPts val="0"/>
              </a:spcBef>
              <a:spcAft>
                <a:spcPts val="0"/>
              </a:spcAft>
              <a:buNone/>
            </a:pPr>
            <a:endParaRPr lang="en-US" sz="1600" b="1" dirty="0"/>
          </a:p>
          <a:p>
            <a:pPr marL="0" lvl="0" indent="0" algn="l" rtl="0">
              <a:spcBef>
                <a:spcPts val="0"/>
              </a:spcBef>
              <a:spcAft>
                <a:spcPts val="0"/>
              </a:spcAft>
              <a:buNone/>
            </a:pPr>
            <a:endParaRPr lang="en-US" sz="1600" b="1" dirty="0">
              <a:solidFill>
                <a:srgbClr val="F3F3F3"/>
              </a:solidFill>
            </a:endParaRPr>
          </a:p>
          <a:p>
            <a:pPr marL="0" lvl="0" indent="0" algn="l" rtl="0">
              <a:spcBef>
                <a:spcPts val="0"/>
              </a:spcBef>
              <a:spcAft>
                <a:spcPts val="0"/>
              </a:spcAft>
              <a:buNone/>
            </a:pPr>
            <a:r>
              <a:rPr lang="en-US" sz="1800" b="1" dirty="0">
                <a:solidFill>
                  <a:srgbClr val="F3F3F3"/>
                </a:solidFill>
              </a:rPr>
              <a:t>What is AWS Rekognition?</a:t>
            </a:r>
          </a:p>
          <a:p>
            <a:pPr marL="0" lvl="0" indent="0" algn="l" rtl="0">
              <a:spcBef>
                <a:spcPts val="0"/>
              </a:spcBef>
              <a:spcAft>
                <a:spcPts val="0"/>
              </a:spcAft>
              <a:buNone/>
            </a:pPr>
            <a:endParaRPr lang="en-US" sz="1600" b="1" dirty="0">
              <a:solidFill>
                <a:srgbClr val="F3F3F3"/>
              </a:solidFill>
            </a:endParaRPr>
          </a:p>
          <a:p>
            <a:pPr marL="0" lvl="0" indent="0" algn="l" rtl="0">
              <a:spcBef>
                <a:spcPts val="0"/>
              </a:spcBef>
              <a:spcAft>
                <a:spcPts val="0"/>
              </a:spcAft>
              <a:buNone/>
            </a:pPr>
            <a:r>
              <a:rPr lang="en-US" sz="1400" dirty="0"/>
              <a:t>Rekognition is a AWS service that provides deep learning visual analysis for your images. Rekognition is very easy to integrate into your application by providing an image or video to the AWS Rekognition API. The service will identify some following: objects, people, text, scenes, and activities. "Amazon Rekognition also provides highly accurate facial analysis and facial recognition. You can detect, analyze, and compare faces for a wide variety of use cases, including user verification, cataloging, people counting, and public safety.“</a:t>
            </a:r>
          </a:p>
          <a:p>
            <a:pPr marL="0" lvl="0" indent="0" algn="l" rtl="0">
              <a:spcBef>
                <a:spcPts val="0"/>
              </a:spcBef>
              <a:spcAft>
                <a:spcPts val="0"/>
              </a:spcAft>
              <a:buNone/>
            </a:pPr>
            <a:endParaRPr lang="en-US" sz="1400" b="1" dirty="0">
              <a:solidFill>
                <a:srgbClr val="F3F3F3"/>
              </a:solidFill>
            </a:endParaRPr>
          </a:p>
          <a:p>
            <a:pPr marL="0" lvl="0" indent="0" algn="l" rtl="0">
              <a:spcBef>
                <a:spcPts val="0"/>
              </a:spcBef>
              <a:spcAft>
                <a:spcPts val="0"/>
              </a:spcAft>
              <a:buNone/>
            </a:pPr>
            <a:endParaRPr dirty="0">
              <a:solidFill>
                <a:srgbClr val="F3F3F3"/>
              </a:solidFill>
            </a:endParaRPr>
          </a:p>
          <a:p>
            <a:pPr marL="0" lvl="0" indent="0" algn="l" rtl="0">
              <a:spcBef>
                <a:spcPts val="0"/>
              </a:spcBef>
              <a:spcAft>
                <a:spcPts val="0"/>
              </a:spcAft>
              <a:buNone/>
            </a:pPr>
            <a:endParaRPr dirty="0">
              <a:solidFill>
                <a:srgbClr val="F3F3F3"/>
              </a:solidFill>
            </a:endParaRPr>
          </a:p>
          <a:p>
            <a:pPr marL="0" lvl="0" indent="0" algn="l" rtl="0">
              <a:spcBef>
                <a:spcPts val="0"/>
              </a:spcBef>
              <a:spcAft>
                <a:spcPts val="0"/>
              </a:spcAft>
              <a:buNone/>
            </a:pPr>
            <a:endParaRPr dirty="0">
              <a:solidFill>
                <a:srgbClr val="F3F3F3"/>
              </a:solidFill>
            </a:endParaRPr>
          </a:p>
          <a:p>
            <a:pPr marL="0" lvl="0" indent="0" algn="l" rtl="0">
              <a:spcBef>
                <a:spcPts val="1600"/>
              </a:spcBef>
              <a:spcAft>
                <a:spcPts val="1600"/>
              </a:spcAft>
              <a:buNone/>
            </a:pPr>
            <a:endParaRPr dirty="0">
              <a:solidFill>
                <a:srgbClr val="F3F3F3"/>
              </a:solidFill>
            </a:endParaRPr>
          </a:p>
        </p:txBody>
      </p:sp>
      <p:pic>
        <p:nvPicPr>
          <p:cNvPr id="3" name="Picture 2">
            <a:extLst>
              <a:ext uri="{FF2B5EF4-FFF2-40B4-BE49-F238E27FC236}">
                <a16:creationId xmlns:a16="http://schemas.microsoft.com/office/drawing/2014/main" id="{94A017F8-454C-4263-8651-97C4C7A47FC3}"/>
              </a:ext>
            </a:extLst>
          </p:cNvPr>
          <p:cNvPicPr>
            <a:picLocks noChangeAspect="1"/>
          </p:cNvPicPr>
          <p:nvPr/>
        </p:nvPicPr>
        <p:blipFill>
          <a:blip r:embed="rId4"/>
          <a:stretch>
            <a:fillRect/>
          </a:stretch>
        </p:blipFill>
        <p:spPr>
          <a:xfrm>
            <a:off x="5083092" y="983907"/>
            <a:ext cx="3260590" cy="158784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10" name="Google Shape;110;p25"/>
          <p:cNvSpPr txBox="1">
            <a:spLocks noGrp="1"/>
          </p:cNvSpPr>
          <p:nvPr>
            <p:ph type="body" idx="1"/>
          </p:nvPr>
        </p:nvSpPr>
        <p:spPr>
          <a:xfrm>
            <a:off x="349399" y="983907"/>
            <a:ext cx="7994283" cy="3874968"/>
          </a:xfrm>
          <a:prstGeom prst="rect">
            <a:avLst/>
          </a:prstGeom>
          <a:solidFill>
            <a:srgbClr val="0C343D">
              <a:alpha val="56699"/>
            </a:srgbClr>
          </a:solidFill>
        </p:spPr>
        <p:txBody>
          <a:bodyPr spcFirstLastPara="1" wrap="square" lIns="234000" tIns="234000" rIns="234000" bIns="91425" anchor="t" anchorCtr="0">
            <a:noAutofit/>
          </a:bodyPr>
          <a:lstStyle/>
          <a:p>
            <a:pPr marL="0" lvl="0" indent="0" algn="l" rtl="0">
              <a:spcBef>
                <a:spcPts val="0"/>
              </a:spcBef>
              <a:spcAft>
                <a:spcPts val="0"/>
              </a:spcAft>
              <a:buNone/>
            </a:pPr>
            <a:endParaRPr lang="en-US" sz="1600" b="1" dirty="0">
              <a:solidFill>
                <a:srgbClr val="F3F3F3"/>
              </a:solidFill>
            </a:endParaRPr>
          </a:p>
          <a:p>
            <a:pPr marL="0" lvl="0" indent="0" algn="l" rtl="0">
              <a:spcBef>
                <a:spcPts val="0"/>
              </a:spcBef>
              <a:spcAft>
                <a:spcPts val="0"/>
              </a:spcAft>
              <a:buNone/>
            </a:pPr>
            <a:endParaRPr lang="en-US" sz="1600" b="1" dirty="0"/>
          </a:p>
          <a:p>
            <a:pPr marL="0" lvl="0" indent="0" algn="l" rtl="0">
              <a:spcBef>
                <a:spcPts val="0"/>
              </a:spcBef>
              <a:spcAft>
                <a:spcPts val="0"/>
              </a:spcAft>
              <a:buNone/>
            </a:pPr>
            <a:endParaRPr lang="en-US" sz="1600" b="1" dirty="0"/>
          </a:p>
          <a:p>
            <a:pPr marL="0" lvl="0" indent="0" algn="l" rtl="0">
              <a:spcBef>
                <a:spcPts val="0"/>
              </a:spcBef>
              <a:spcAft>
                <a:spcPts val="0"/>
              </a:spcAft>
              <a:buNone/>
            </a:pPr>
            <a:r>
              <a:rPr lang="en-US" sz="1800" b="1" dirty="0">
                <a:solidFill>
                  <a:srgbClr val="F3F3F3"/>
                </a:solidFill>
              </a:rPr>
              <a:t>Uses of aws Rekognition</a:t>
            </a:r>
          </a:p>
          <a:p>
            <a:pPr marL="0" lvl="0" indent="0" algn="l" rtl="0">
              <a:spcBef>
                <a:spcPts val="0"/>
              </a:spcBef>
              <a:spcAft>
                <a:spcPts val="0"/>
              </a:spcAft>
              <a:buNone/>
            </a:pPr>
            <a:endParaRPr lang="en-US" sz="1400" b="1" dirty="0">
              <a:solidFill>
                <a:srgbClr val="F3F3F3"/>
              </a:solidFill>
            </a:endParaRPr>
          </a:p>
          <a:p>
            <a:pPr marL="285750" lvl="0" indent="-285750" algn="l" rtl="0">
              <a:spcBef>
                <a:spcPts val="0"/>
              </a:spcBef>
              <a:spcAft>
                <a:spcPts val="0"/>
              </a:spcAft>
              <a:buFont typeface="Wingdings" panose="05000000000000000000" pitchFamily="2" charset="2"/>
              <a:buChar char="q"/>
            </a:pPr>
            <a:r>
              <a:rPr lang="en-IN" sz="1400" dirty="0"/>
              <a:t>Searchable Image Library.</a:t>
            </a:r>
          </a:p>
          <a:p>
            <a:pPr marL="285750" lvl="0" indent="-285750" algn="l" rtl="0">
              <a:spcBef>
                <a:spcPts val="0"/>
              </a:spcBef>
              <a:spcAft>
                <a:spcPts val="0"/>
              </a:spcAft>
              <a:buFont typeface="Wingdings" panose="05000000000000000000" pitchFamily="2" charset="2"/>
              <a:buChar char="q"/>
            </a:pPr>
            <a:r>
              <a:rPr lang="en-IN" sz="1400" dirty="0"/>
              <a:t>Face-Based User Verification</a:t>
            </a:r>
          </a:p>
          <a:p>
            <a:pPr marL="285750" lvl="0" indent="-285750" algn="l" rtl="0">
              <a:spcBef>
                <a:spcPts val="0"/>
              </a:spcBef>
              <a:spcAft>
                <a:spcPts val="0"/>
              </a:spcAft>
              <a:buFont typeface="Wingdings" panose="05000000000000000000" pitchFamily="2" charset="2"/>
              <a:buChar char="q"/>
            </a:pPr>
            <a:r>
              <a:rPr lang="en-IN" sz="1400" dirty="0"/>
              <a:t>Sentiment Analysis.</a:t>
            </a:r>
          </a:p>
          <a:p>
            <a:pPr marL="285750" lvl="0" indent="-285750" algn="l" rtl="0">
              <a:spcBef>
                <a:spcPts val="0"/>
              </a:spcBef>
              <a:spcAft>
                <a:spcPts val="0"/>
              </a:spcAft>
              <a:buFont typeface="Wingdings" panose="05000000000000000000" pitchFamily="2" charset="2"/>
              <a:buChar char="q"/>
            </a:pPr>
            <a:r>
              <a:rPr lang="en-IN" sz="1400" dirty="0"/>
              <a:t>Facial Recognition</a:t>
            </a:r>
          </a:p>
          <a:p>
            <a:pPr marL="285750" lvl="0" indent="-285750" algn="l" rtl="0">
              <a:spcBef>
                <a:spcPts val="0"/>
              </a:spcBef>
              <a:spcAft>
                <a:spcPts val="0"/>
              </a:spcAft>
              <a:buFont typeface="Wingdings" panose="05000000000000000000" pitchFamily="2" charset="2"/>
              <a:buChar char="q"/>
            </a:pPr>
            <a:r>
              <a:rPr lang="en-IN" sz="1400" dirty="0"/>
              <a:t>Image Moderation.</a:t>
            </a:r>
          </a:p>
          <a:p>
            <a:pPr marL="285750" lvl="0" indent="-285750" algn="l" rtl="0">
              <a:spcBef>
                <a:spcPts val="0"/>
              </a:spcBef>
              <a:spcAft>
                <a:spcPts val="0"/>
              </a:spcAft>
              <a:buFont typeface="Wingdings" panose="05000000000000000000" pitchFamily="2" charset="2"/>
              <a:buChar char="q"/>
            </a:pPr>
            <a:endParaRPr lang="en-IN" dirty="0">
              <a:solidFill>
                <a:srgbClr val="F3F3F3"/>
              </a:solidFill>
            </a:endParaRPr>
          </a:p>
          <a:p>
            <a:pPr marL="0" lvl="0" indent="0" algn="l" rtl="0">
              <a:spcBef>
                <a:spcPts val="0"/>
              </a:spcBef>
              <a:spcAft>
                <a:spcPts val="0"/>
              </a:spcAft>
              <a:buNone/>
            </a:pPr>
            <a:endParaRPr dirty="0">
              <a:solidFill>
                <a:srgbClr val="F3F3F3"/>
              </a:solidFill>
            </a:endParaRPr>
          </a:p>
          <a:p>
            <a:pPr marL="0" lvl="0" indent="0" algn="l" rtl="0">
              <a:spcBef>
                <a:spcPts val="0"/>
              </a:spcBef>
              <a:spcAft>
                <a:spcPts val="0"/>
              </a:spcAft>
              <a:buNone/>
            </a:pPr>
            <a:endParaRPr dirty="0">
              <a:solidFill>
                <a:srgbClr val="F3F3F3"/>
              </a:solidFill>
            </a:endParaRPr>
          </a:p>
          <a:p>
            <a:pPr marL="0" lvl="0" indent="0" algn="l" rtl="0">
              <a:spcBef>
                <a:spcPts val="1600"/>
              </a:spcBef>
              <a:spcAft>
                <a:spcPts val="1600"/>
              </a:spcAft>
              <a:buNone/>
            </a:pPr>
            <a:r>
              <a:rPr lang="en-US" sz="1100" dirty="0">
                <a:solidFill>
                  <a:srgbClr val="F3F3F3"/>
                </a:solidFill>
              </a:rPr>
              <a:t>Resource:Google</a:t>
            </a:r>
            <a:endParaRPr sz="1100" dirty="0">
              <a:solidFill>
                <a:srgbClr val="F3F3F3"/>
              </a:solidFill>
            </a:endParaRPr>
          </a:p>
        </p:txBody>
      </p:sp>
      <p:pic>
        <p:nvPicPr>
          <p:cNvPr id="8" name="Picture 7">
            <a:extLst>
              <a:ext uri="{FF2B5EF4-FFF2-40B4-BE49-F238E27FC236}">
                <a16:creationId xmlns:a16="http://schemas.microsoft.com/office/drawing/2014/main" id="{731804AD-535D-483B-9AD3-6B2CA23AB94C}"/>
              </a:ext>
            </a:extLst>
          </p:cNvPr>
          <p:cNvPicPr>
            <a:picLocks noChangeAspect="1"/>
          </p:cNvPicPr>
          <p:nvPr/>
        </p:nvPicPr>
        <p:blipFill>
          <a:blip r:embed="rId4"/>
          <a:stretch>
            <a:fillRect/>
          </a:stretch>
        </p:blipFill>
        <p:spPr>
          <a:xfrm>
            <a:off x="3408713" y="1208435"/>
            <a:ext cx="4885542" cy="3425911"/>
          </a:xfrm>
          <a:prstGeom prst="rect">
            <a:avLst/>
          </a:prstGeom>
        </p:spPr>
      </p:pic>
    </p:spTree>
    <p:extLst>
      <p:ext uri="{BB962C8B-B14F-4D97-AF65-F5344CB8AC3E}">
        <p14:creationId xmlns:p14="http://schemas.microsoft.com/office/powerpoint/2010/main" val="379573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10" name="Google Shape;110;p25"/>
          <p:cNvSpPr txBox="1">
            <a:spLocks noGrp="1"/>
          </p:cNvSpPr>
          <p:nvPr>
            <p:ph type="body" idx="1"/>
          </p:nvPr>
        </p:nvSpPr>
        <p:spPr>
          <a:xfrm>
            <a:off x="719999" y="883508"/>
            <a:ext cx="7994283" cy="3274541"/>
          </a:xfrm>
          <a:prstGeom prst="rect">
            <a:avLst/>
          </a:prstGeom>
          <a:solidFill>
            <a:srgbClr val="0C343D">
              <a:alpha val="56699"/>
            </a:srgbClr>
          </a:solidFill>
        </p:spPr>
        <p:txBody>
          <a:bodyPr spcFirstLastPara="1" wrap="square" lIns="234000" tIns="234000" rIns="234000" bIns="91425" anchor="t" anchorCtr="0">
            <a:noAutofit/>
          </a:bodyPr>
          <a:lstStyle/>
          <a:p>
            <a:pPr marL="0" lvl="0" indent="0" algn="l" rtl="0">
              <a:spcBef>
                <a:spcPts val="0"/>
              </a:spcBef>
              <a:spcAft>
                <a:spcPts val="0"/>
              </a:spcAft>
              <a:buNone/>
            </a:pPr>
            <a:endParaRPr lang="en-US" sz="1600" b="1" dirty="0"/>
          </a:p>
          <a:p>
            <a:pPr marL="0" lvl="0" indent="0" algn="l" rtl="0">
              <a:spcBef>
                <a:spcPts val="0"/>
              </a:spcBef>
              <a:spcAft>
                <a:spcPts val="0"/>
              </a:spcAft>
              <a:buNone/>
            </a:pPr>
            <a:r>
              <a:rPr lang="en" sz="1800" b="1" dirty="0">
                <a:solidFill>
                  <a:srgbClr val="F3F3F3"/>
                </a:solidFill>
              </a:rPr>
              <a:t>Objective</a:t>
            </a:r>
          </a:p>
          <a:p>
            <a:pPr marL="0" lvl="0" indent="0" algn="l" rtl="0">
              <a:spcBef>
                <a:spcPts val="0"/>
              </a:spcBef>
              <a:spcAft>
                <a:spcPts val="0"/>
              </a:spcAft>
              <a:buNone/>
            </a:pPr>
            <a:endParaRPr lang="en-US" sz="1600" b="1" dirty="0">
              <a:solidFill>
                <a:srgbClr val="F3F3F3"/>
              </a:solidFill>
            </a:endParaRPr>
          </a:p>
          <a:p>
            <a:pPr marL="0" lvl="0" indent="0" algn="l" rtl="0">
              <a:spcBef>
                <a:spcPts val="0"/>
              </a:spcBef>
              <a:spcAft>
                <a:spcPts val="0"/>
              </a:spcAft>
              <a:buNone/>
            </a:pPr>
            <a:r>
              <a:rPr lang="en-US" sz="1400" dirty="0"/>
              <a:t>With Amazon </a:t>
            </a:r>
            <a:r>
              <a:rPr lang="en-US" sz="1400" b="1" dirty="0"/>
              <a:t>Rekognition</a:t>
            </a:r>
            <a:r>
              <a:rPr lang="en-US" sz="1400" dirty="0"/>
              <a:t>, you can identify objects, people, text, scenes, and activities in images and videos, as well as detect any inappropriate content.</a:t>
            </a:r>
          </a:p>
          <a:p>
            <a:pPr marL="0" lvl="0" indent="0" algn="l" rtl="0">
              <a:spcBef>
                <a:spcPts val="0"/>
              </a:spcBef>
              <a:spcAft>
                <a:spcPts val="0"/>
              </a:spcAft>
              <a:buNone/>
            </a:pPr>
            <a:endParaRPr lang="en-US" sz="1400" dirty="0"/>
          </a:p>
          <a:p>
            <a:pPr marL="285750" lvl="0" indent="-285750" algn="l" rtl="0">
              <a:spcBef>
                <a:spcPts val="0"/>
              </a:spcBef>
              <a:spcAft>
                <a:spcPts val="0"/>
              </a:spcAft>
              <a:buFont typeface="Wingdings" panose="05000000000000000000" pitchFamily="2" charset="2"/>
              <a:buChar char="q"/>
            </a:pPr>
            <a:r>
              <a:rPr lang="en-US" sz="1400" dirty="0"/>
              <a:t>Our main aim in this case study is to detect the Text and comparing the faces by taking source image and Target image  with the use of  storage bucket , lambda function and aws recognition API.</a:t>
            </a:r>
          </a:p>
          <a:p>
            <a:pPr marL="285750" lvl="0" indent="-285750" algn="l" rtl="0">
              <a:spcBef>
                <a:spcPts val="0"/>
              </a:spcBef>
              <a:spcAft>
                <a:spcPts val="0"/>
              </a:spcAft>
              <a:buFont typeface="Wingdings" panose="05000000000000000000" pitchFamily="2" charset="2"/>
              <a:buChar char="q"/>
            </a:pPr>
            <a:r>
              <a:rPr lang="en-US" sz="1400" dirty="0"/>
              <a:t>I have divided my case study into two parts: Text &amp; Face </a:t>
            </a:r>
          </a:p>
          <a:p>
            <a:pPr marL="285750" lvl="0" indent="-285750" algn="l" rtl="0">
              <a:spcBef>
                <a:spcPts val="0"/>
              </a:spcBef>
              <a:spcAft>
                <a:spcPts val="0"/>
              </a:spcAft>
              <a:buFont typeface="Wingdings" panose="05000000000000000000" pitchFamily="2" charset="2"/>
              <a:buChar char="q"/>
            </a:pPr>
            <a:r>
              <a:rPr lang="en-US" sz="1400" dirty="0"/>
              <a:t>In the first part, I am going to detect the text in the uploaded image and </a:t>
            </a:r>
          </a:p>
          <a:p>
            <a:pPr marL="285750" lvl="0" indent="-285750" algn="l" rtl="0">
              <a:spcBef>
                <a:spcPts val="0"/>
              </a:spcBef>
              <a:spcAft>
                <a:spcPts val="0"/>
              </a:spcAft>
              <a:buFont typeface="Wingdings" panose="05000000000000000000" pitchFamily="2" charset="2"/>
              <a:buChar char="q"/>
            </a:pPr>
            <a:r>
              <a:rPr lang="en-US" sz="1400" dirty="0"/>
              <a:t>In the second part ,I am going to compare the faces by taking two images.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b="1" dirty="0">
              <a:solidFill>
                <a:srgbClr val="F3F3F3"/>
              </a:solidFill>
            </a:endParaRPr>
          </a:p>
          <a:p>
            <a:pPr marL="0" lvl="0" indent="0" algn="l" rtl="0">
              <a:spcBef>
                <a:spcPts val="0"/>
              </a:spcBef>
              <a:spcAft>
                <a:spcPts val="0"/>
              </a:spcAft>
              <a:buNone/>
            </a:pPr>
            <a:endParaRPr dirty="0">
              <a:solidFill>
                <a:srgbClr val="F3F3F3"/>
              </a:solidFill>
            </a:endParaRPr>
          </a:p>
          <a:p>
            <a:pPr marL="0" lvl="0" indent="0" algn="l" rtl="0">
              <a:spcBef>
                <a:spcPts val="0"/>
              </a:spcBef>
              <a:spcAft>
                <a:spcPts val="0"/>
              </a:spcAft>
              <a:buNone/>
            </a:pPr>
            <a:endParaRPr dirty="0">
              <a:solidFill>
                <a:srgbClr val="F3F3F3"/>
              </a:solidFill>
            </a:endParaRPr>
          </a:p>
          <a:p>
            <a:pPr marL="0" lvl="0" indent="0" algn="l" rtl="0">
              <a:spcBef>
                <a:spcPts val="0"/>
              </a:spcBef>
              <a:spcAft>
                <a:spcPts val="0"/>
              </a:spcAft>
              <a:buNone/>
            </a:pPr>
            <a:endParaRPr dirty="0">
              <a:solidFill>
                <a:srgbClr val="F3F3F3"/>
              </a:solidFill>
            </a:endParaRPr>
          </a:p>
          <a:p>
            <a:pPr marL="0" lvl="0" indent="0" algn="l" rtl="0">
              <a:spcBef>
                <a:spcPts val="1600"/>
              </a:spcBef>
              <a:spcAft>
                <a:spcPts val="1600"/>
              </a:spcAft>
              <a:buNone/>
            </a:pPr>
            <a:endParaRPr dirty="0">
              <a:solidFill>
                <a:srgbClr val="F3F3F3"/>
              </a:solidFill>
            </a:endParaRPr>
          </a:p>
        </p:txBody>
      </p:sp>
    </p:spTree>
    <p:extLst>
      <p:ext uri="{BB962C8B-B14F-4D97-AF65-F5344CB8AC3E}">
        <p14:creationId xmlns:p14="http://schemas.microsoft.com/office/powerpoint/2010/main" val="45812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pic>
        <p:nvPicPr>
          <p:cNvPr id="3" name="Picture 2">
            <a:extLst>
              <a:ext uri="{FF2B5EF4-FFF2-40B4-BE49-F238E27FC236}">
                <a16:creationId xmlns:a16="http://schemas.microsoft.com/office/drawing/2014/main" id="{7868B86F-DF3C-4511-8DFD-6B77F83011E6}"/>
              </a:ext>
            </a:extLst>
          </p:cNvPr>
          <p:cNvPicPr>
            <a:picLocks noChangeAspect="1"/>
          </p:cNvPicPr>
          <p:nvPr/>
        </p:nvPicPr>
        <p:blipFill>
          <a:blip r:embed="rId4"/>
          <a:stretch>
            <a:fillRect/>
          </a:stretch>
        </p:blipFill>
        <p:spPr>
          <a:xfrm>
            <a:off x="355257" y="282661"/>
            <a:ext cx="8433486" cy="45781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10" name="Google Shape;110;p25"/>
          <p:cNvSpPr txBox="1">
            <a:spLocks noGrp="1"/>
          </p:cNvSpPr>
          <p:nvPr>
            <p:ph type="body" idx="1"/>
          </p:nvPr>
        </p:nvSpPr>
        <p:spPr>
          <a:xfrm>
            <a:off x="719999" y="1210961"/>
            <a:ext cx="7994283" cy="2483709"/>
          </a:xfrm>
          <a:prstGeom prst="rect">
            <a:avLst/>
          </a:prstGeom>
          <a:solidFill>
            <a:srgbClr val="0C343D">
              <a:alpha val="56699"/>
            </a:srgbClr>
          </a:solidFill>
        </p:spPr>
        <p:txBody>
          <a:bodyPr spcFirstLastPara="1" wrap="square" lIns="234000" tIns="234000" rIns="234000" bIns="91425" anchor="t" anchorCtr="0">
            <a:noAutofit/>
          </a:bodyPr>
          <a:lstStyle/>
          <a:p>
            <a:pPr marL="0" lvl="0" indent="0" algn="l" rtl="0">
              <a:spcBef>
                <a:spcPts val="0"/>
              </a:spcBef>
              <a:spcAft>
                <a:spcPts val="0"/>
              </a:spcAft>
              <a:buNone/>
            </a:pPr>
            <a:endParaRPr lang="en-US" sz="1600" b="1" dirty="0"/>
          </a:p>
          <a:p>
            <a:pPr marL="0" lvl="0" indent="0" algn="l" rtl="0">
              <a:lnSpc>
                <a:spcPct val="100000"/>
              </a:lnSpc>
              <a:spcBef>
                <a:spcPts val="0"/>
              </a:spcBef>
              <a:spcAft>
                <a:spcPts val="0"/>
              </a:spcAft>
              <a:buNone/>
            </a:pPr>
            <a:r>
              <a:rPr lang="en-IN" sz="1800" b="1" dirty="0"/>
              <a:t>Architecture</a:t>
            </a:r>
          </a:p>
          <a:p>
            <a:pPr marL="0" lvl="0" indent="0" algn="l" rtl="0">
              <a:spcBef>
                <a:spcPts val="0"/>
              </a:spcBef>
              <a:spcAft>
                <a:spcPts val="0"/>
              </a:spcAft>
              <a:buNone/>
            </a:pPr>
            <a:endParaRPr lang="en-US" sz="1600" b="1" dirty="0">
              <a:solidFill>
                <a:srgbClr val="F3F3F3"/>
              </a:solidFill>
            </a:endParaRPr>
          </a:p>
          <a:p>
            <a:pPr marL="285750" lvl="0" indent="-285750" algn="l" rtl="0">
              <a:spcBef>
                <a:spcPts val="0"/>
              </a:spcBef>
              <a:spcAft>
                <a:spcPts val="0"/>
              </a:spcAft>
              <a:buFont typeface="Wingdings" panose="05000000000000000000" pitchFamily="2" charset="2"/>
              <a:buChar char="q"/>
            </a:pPr>
            <a:r>
              <a:rPr lang="en-US" sz="1400" dirty="0"/>
              <a:t>Creating   a storage bucket  S3 and granting public access to the bucket and then we have to upload the images in the S3 bucket.</a:t>
            </a:r>
          </a:p>
          <a:p>
            <a:pPr marL="285750" lvl="0" indent="-285750" algn="l" rtl="0">
              <a:spcBef>
                <a:spcPts val="0"/>
              </a:spcBef>
              <a:spcAft>
                <a:spcPts val="0"/>
              </a:spcAft>
              <a:buFont typeface="Wingdings" panose="05000000000000000000" pitchFamily="2" charset="2"/>
              <a:buChar char="q"/>
            </a:pPr>
            <a:r>
              <a:rPr lang="en-US" sz="1400" dirty="0">
                <a:solidFill>
                  <a:srgbClr val="F3F3F3"/>
                </a:solidFill>
              </a:rPr>
              <a:t>Creating Lambda function </a:t>
            </a:r>
            <a:r>
              <a:rPr lang="en-US" sz="1400" dirty="0"/>
              <a:t> with python runtime.</a:t>
            </a:r>
          </a:p>
          <a:p>
            <a:pPr marL="285750" lvl="0" indent="-285750" algn="l" rtl="0">
              <a:spcBef>
                <a:spcPts val="0"/>
              </a:spcBef>
              <a:spcAft>
                <a:spcPts val="0"/>
              </a:spcAft>
              <a:buFont typeface="Wingdings" panose="05000000000000000000" pitchFamily="2" charset="2"/>
              <a:buChar char="q"/>
            </a:pPr>
            <a:r>
              <a:rPr lang="en-US" sz="1400" dirty="0">
                <a:solidFill>
                  <a:srgbClr val="F3F3F3"/>
                </a:solidFill>
              </a:rPr>
              <a:t>Setting up our security rules using IAM.</a:t>
            </a:r>
          </a:p>
          <a:p>
            <a:pPr marL="285750" lvl="0" indent="-285750" algn="l" rtl="0">
              <a:spcBef>
                <a:spcPts val="0"/>
              </a:spcBef>
              <a:spcAft>
                <a:spcPts val="0"/>
              </a:spcAft>
              <a:buFont typeface="Wingdings" panose="05000000000000000000" pitchFamily="2" charset="2"/>
              <a:buChar char="q"/>
            </a:pPr>
            <a:r>
              <a:rPr lang="en-US" sz="1400" dirty="0"/>
              <a:t>Attaching  policies to the roles.(</a:t>
            </a:r>
            <a:r>
              <a:rPr lang="en-IN" sz="1400" dirty="0"/>
              <a:t>Amazon Rekognition Full Access)</a:t>
            </a:r>
          </a:p>
          <a:p>
            <a:pPr marL="285750" lvl="0" indent="-285750" algn="l" rtl="0">
              <a:spcBef>
                <a:spcPts val="0"/>
              </a:spcBef>
              <a:spcAft>
                <a:spcPts val="0"/>
              </a:spcAft>
              <a:buFont typeface="Wingdings" panose="05000000000000000000" pitchFamily="2" charset="2"/>
              <a:buChar char="q"/>
            </a:pPr>
            <a:r>
              <a:rPr lang="en-IN" sz="1400" dirty="0"/>
              <a:t>Testing the Lambda function.</a:t>
            </a:r>
            <a:endParaRPr lang="en-US" sz="1400" dirty="0"/>
          </a:p>
          <a:p>
            <a:pPr marL="285750" lvl="0" indent="-285750" algn="l" rtl="0">
              <a:spcBef>
                <a:spcPts val="0"/>
              </a:spcBef>
              <a:spcAft>
                <a:spcPts val="0"/>
              </a:spcAft>
              <a:buFont typeface="Wingdings" panose="05000000000000000000" pitchFamily="2" charset="2"/>
              <a:buChar char="q"/>
            </a:pPr>
            <a:endParaRPr lang="en-US" sz="1400" dirty="0">
              <a:solidFill>
                <a:srgbClr val="F3F3F3"/>
              </a:solidFill>
            </a:endParaRPr>
          </a:p>
          <a:p>
            <a:pPr marL="285750" lvl="0" indent="-285750" algn="l" rtl="0">
              <a:spcBef>
                <a:spcPts val="0"/>
              </a:spcBef>
              <a:spcAft>
                <a:spcPts val="0"/>
              </a:spcAft>
              <a:buFont typeface="Wingdings" panose="05000000000000000000" pitchFamily="2" charset="2"/>
              <a:buChar char="q"/>
            </a:pPr>
            <a:endParaRPr lang="en-US" sz="1400" dirty="0">
              <a:solidFill>
                <a:srgbClr val="F3F3F3"/>
              </a:solidFill>
            </a:endParaRPr>
          </a:p>
          <a:p>
            <a:pPr marL="0" lvl="0" indent="0" algn="l" rtl="0">
              <a:spcBef>
                <a:spcPts val="0"/>
              </a:spcBef>
              <a:spcAft>
                <a:spcPts val="0"/>
              </a:spcAft>
              <a:buNone/>
            </a:pPr>
            <a:endParaRPr dirty="0">
              <a:solidFill>
                <a:srgbClr val="F3F3F3"/>
              </a:solidFill>
            </a:endParaRPr>
          </a:p>
          <a:p>
            <a:pPr marL="0" lvl="0" indent="0" algn="l" rtl="0">
              <a:spcBef>
                <a:spcPts val="0"/>
              </a:spcBef>
              <a:spcAft>
                <a:spcPts val="0"/>
              </a:spcAft>
              <a:buNone/>
            </a:pPr>
            <a:endParaRPr dirty="0">
              <a:solidFill>
                <a:srgbClr val="F3F3F3"/>
              </a:solidFill>
            </a:endParaRPr>
          </a:p>
          <a:p>
            <a:pPr marL="0" lvl="0" indent="0" algn="l" rtl="0">
              <a:spcBef>
                <a:spcPts val="0"/>
              </a:spcBef>
              <a:spcAft>
                <a:spcPts val="0"/>
              </a:spcAft>
              <a:buNone/>
            </a:pPr>
            <a:endParaRPr dirty="0">
              <a:solidFill>
                <a:srgbClr val="F3F3F3"/>
              </a:solidFill>
            </a:endParaRPr>
          </a:p>
          <a:p>
            <a:pPr marL="0" lvl="0" indent="0" algn="l" rtl="0">
              <a:spcBef>
                <a:spcPts val="1600"/>
              </a:spcBef>
              <a:spcAft>
                <a:spcPts val="1600"/>
              </a:spcAft>
              <a:buNone/>
            </a:pPr>
            <a:endParaRPr dirty="0">
              <a:solidFill>
                <a:srgbClr val="F3F3F3"/>
              </a:solidFill>
            </a:endParaRPr>
          </a:p>
        </p:txBody>
      </p:sp>
    </p:spTree>
    <p:extLst>
      <p:ext uri="{BB962C8B-B14F-4D97-AF65-F5344CB8AC3E}">
        <p14:creationId xmlns:p14="http://schemas.microsoft.com/office/powerpoint/2010/main" val="2661436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1"/>
        <p:cNvGrpSpPr/>
        <p:nvPr/>
      </p:nvGrpSpPr>
      <p:grpSpPr>
        <a:xfrm>
          <a:off x="0" y="0"/>
          <a:ext cx="0" cy="0"/>
          <a:chOff x="0" y="0"/>
          <a:chExt cx="0" cy="0"/>
        </a:xfrm>
      </p:grpSpPr>
      <p:sp>
        <p:nvSpPr>
          <p:cNvPr id="1792" name="Google Shape;1792;p4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Cloud features used in the case study</a:t>
            </a:r>
            <a:endParaRPr dirty="0">
              <a:solidFill>
                <a:srgbClr val="F3F3F3"/>
              </a:solidFill>
            </a:endParaRPr>
          </a:p>
        </p:txBody>
      </p:sp>
      <p:pic>
        <p:nvPicPr>
          <p:cNvPr id="3" name="Picture 2">
            <a:extLst>
              <a:ext uri="{FF2B5EF4-FFF2-40B4-BE49-F238E27FC236}">
                <a16:creationId xmlns:a16="http://schemas.microsoft.com/office/drawing/2014/main" id="{6F6C9A28-9D8E-4095-B37E-DA0C944F2411}"/>
              </a:ext>
            </a:extLst>
          </p:cNvPr>
          <p:cNvPicPr>
            <a:picLocks noChangeAspect="1"/>
          </p:cNvPicPr>
          <p:nvPr/>
        </p:nvPicPr>
        <p:blipFill>
          <a:blip r:embed="rId4"/>
          <a:stretch>
            <a:fillRect/>
          </a:stretch>
        </p:blipFill>
        <p:spPr>
          <a:xfrm>
            <a:off x="1458097" y="1533667"/>
            <a:ext cx="5931243" cy="29472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10" name="Google Shape;110;p25"/>
          <p:cNvSpPr txBox="1">
            <a:spLocks noGrp="1"/>
          </p:cNvSpPr>
          <p:nvPr>
            <p:ph type="body" idx="1"/>
          </p:nvPr>
        </p:nvSpPr>
        <p:spPr>
          <a:xfrm>
            <a:off x="719999" y="475735"/>
            <a:ext cx="7994283" cy="3824416"/>
          </a:xfrm>
          <a:prstGeom prst="rect">
            <a:avLst/>
          </a:prstGeom>
          <a:solidFill>
            <a:srgbClr val="0C343D">
              <a:alpha val="56699"/>
            </a:srgbClr>
          </a:solidFill>
        </p:spPr>
        <p:txBody>
          <a:bodyPr spcFirstLastPara="1" wrap="square" lIns="234000" tIns="234000" rIns="234000" bIns="91425" anchor="t" anchorCtr="0">
            <a:noAutofit/>
          </a:bodyPr>
          <a:lstStyle/>
          <a:p>
            <a:pPr marL="0" lvl="0" indent="0" algn="l" rtl="0">
              <a:spcBef>
                <a:spcPts val="0"/>
              </a:spcBef>
              <a:spcAft>
                <a:spcPts val="0"/>
              </a:spcAft>
              <a:buNone/>
            </a:pPr>
            <a:r>
              <a:rPr lang="en-US" sz="1600" b="1" dirty="0"/>
              <a:t>S3 storage Bucket</a:t>
            </a:r>
          </a:p>
          <a:p>
            <a:pPr marL="0" lvl="0" indent="0" algn="l" rtl="0">
              <a:spcBef>
                <a:spcPts val="0"/>
              </a:spcBef>
              <a:spcAft>
                <a:spcPts val="0"/>
              </a:spcAft>
              <a:buNone/>
            </a:pPr>
            <a:endParaRPr lang="en-US" sz="1600" b="1" dirty="0"/>
          </a:p>
          <a:p>
            <a:pPr marL="0" lvl="0" indent="0" algn="l" rtl="0">
              <a:spcBef>
                <a:spcPts val="0"/>
              </a:spcBef>
              <a:spcAft>
                <a:spcPts val="0"/>
              </a:spcAft>
              <a:buNone/>
            </a:pPr>
            <a:r>
              <a:rPr lang="en-US" sz="1400" dirty="0"/>
              <a:t>An Amazon S3 bucket is a public cloud storage resource available in Amazon Web Services' (AWS) Simple Storage Service (S3), an object storage offering. Amazon S3 buckets, which are similar to file folders, store objects, which consist of data and its descriptive metadata.</a:t>
            </a:r>
            <a:endParaRPr lang="en-US" sz="1400" b="1" dirty="0">
              <a:solidFill>
                <a:srgbClr val="F3F3F3"/>
              </a:solidFill>
            </a:endParaRPr>
          </a:p>
          <a:p>
            <a:pPr marL="0" lvl="0" indent="0" algn="l" rtl="0">
              <a:spcBef>
                <a:spcPts val="0"/>
              </a:spcBef>
              <a:spcAft>
                <a:spcPts val="0"/>
              </a:spcAft>
              <a:buNone/>
            </a:pPr>
            <a:endParaRPr lang="en-US" sz="1400" dirty="0">
              <a:solidFill>
                <a:srgbClr val="F3F3F3"/>
              </a:solidFill>
            </a:endParaRPr>
          </a:p>
          <a:p>
            <a:pPr marL="0" lvl="0" indent="0" algn="l" rtl="0">
              <a:spcBef>
                <a:spcPts val="0"/>
              </a:spcBef>
              <a:spcAft>
                <a:spcPts val="0"/>
              </a:spcAft>
              <a:buNone/>
            </a:pPr>
            <a:endParaRPr dirty="0">
              <a:solidFill>
                <a:srgbClr val="F3F3F3"/>
              </a:solidFill>
            </a:endParaRPr>
          </a:p>
          <a:p>
            <a:pPr marL="0" lvl="0" indent="0" algn="l" rtl="0">
              <a:spcBef>
                <a:spcPts val="0"/>
              </a:spcBef>
              <a:spcAft>
                <a:spcPts val="0"/>
              </a:spcAft>
              <a:buNone/>
            </a:pPr>
            <a:endParaRPr dirty="0">
              <a:solidFill>
                <a:srgbClr val="F3F3F3"/>
              </a:solidFill>
            </a:endParaRPr>
          </a:p>
          <a:p>
            <a:pPr marL="0" lvl="0" indent="0" algn="l" rtl="0">
              <a:spcBef>
                <a:spcPts val="0"/>
              </a:spcBef>
              <a:spcAft>
                <a:spcPts val="0"/>
              </a:spcAft>
              <a:buNone/>
            </a:pPr>
            <a:endParaRPr dirty="0">
              <a:solidFill>
                <a:srgbClr val="F3F3F3"/>
              </a:solidFill>
            </a:endParaRPr>
          </a:p>
          <a:p>
            <a:pPr marL="0" lvl="0" indent="0" algn="l" rtl="0">
              <a:spcBef>
                <a:spcPts val="1600"/>
              </a:spcBef>
              <a:spcAft>
                <a:spcPts val="1600"/>
              </a:spcAft>
              <a:buNone/>
            </a:pPr>
            <a:endParaRPr dirty="0">
              <a:solidFill>
                <a:srgbClr val="F3F3F3"/>
              </a:solidFill>
            </a:endParaRPr>
          </a:p>
        </p:txBody>
      </p:sp>
      <p:pic>
        <p:nvPicPr>
          <p:cNvPr id="3" name="Picture 2">
            <a:extLst>
              <a:ext uri="{FF2B5EF4-FFF2-40B4-BE49-F238E27FC236}">
                <a16:creationId xmlns:a16="http://schemas.microsoft.com/office/drawing/2014/main" id="{941362C1-368B-4B3D-8320-9717CBEB1451}"/>
              </a:ext>
            </a:extLst>
          </p:cNvPr>
          <p:cNvPicPr>
            <a:picLocks noChangeAspect="1"/>
          </p:cNvPicPr>
          <p:nvPr/>
        </p:nvPicPr>
        <p:blipFill>
          <a:blip r:embed="rId4"/>
          <a:stretch>
            <a:fillRect/>
          </a:stretch>
        </p:blipFill>
        <p:spPr>
          <a:xfrm>
            <a:off x="985670" y="2131541"/>
            <a:ext cx="3932320" cy="2168610"/>
          </a:xfrm>
          <a:prstGeom prst="rect">
            <a:avLst/>
          </a:prstGeom>
        </p:spPr>
      </p:pic>
    </p:spTree>
    <p:extLst>
      <p:ext uri="{BB962C8B-B14F-4D97-AF65-F5344CB8AC3E}">
        <p14:creationId xmlns:p14="http://schemas.microsoft.com/office/powerpoint/2010/main" val="1364323481"/>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562</Words>
  <Application>Microsoft Office PowerPoint</Application>
  <PresentationFormat>On-screen Show (16:9)</PresentationFormat>
  <Paragraphs>114</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Rajdhani</vt:lpstr>
      <vt:lpstr>Advent Pro Light</vt:lpstr>
      <vt:lpstr>Wingdings</vt:lpstr>
      <vt:lpstr>Fira Sans Condensed Light</vt:lpstr>
      <vt:lpstr>Anton</vt:lpstr>
      <vt:lpstr>Arial</vt:lpstr>
      <vt:lpstr>Ai Tech Agency by Slidesgo</vt:lpstr>
      <vt:lpstr>AWS Rekognition</vt:lpstr>
      <vt:lpstr>Objective</vt:lpstr>
      <vt:lpstr>PowerPoint Presentation</vt:lpstr>
      <vt:lpstr>PowerPoint Presentation</vt:lpstr>
      <vt:lpstr>PowerPoint Presentation</vt:lpstr>
      <vt:lpstr>PowerPoint Presentation</vt:lpstr>
      <vt:lpstr>PowerPoint Presentation</vt:lpstr>
      <vt:lpstr>Cloud features used in the case study</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TECH AGENCY</dc:title>
  <dc:creator>Yaswanth Ram</dc:creator>
  <cp:lastModifiedBy>yaswanth ram</cp:lastModifiedBy>
  <cp:revision>17</cp:revision>
  <dcterms:modified xsi:type="dcterms:W3CDTF">2020-11-19T04:28:27Z</dcterms:modified>
</cp:coreProperties>
</file>